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0" r:id="rId5"/>
    <p:sldMasterId id="2147483749" r:id="rId6"/>
    <p:sldMasterId id="2147483751" r:id="rId7"/>
    <p:sldMasterId id="2147483784" r:id="rId8"/>
  </p:sldMasterIdLst>
  <p:notesMasterIdLst>
    <p:notesMasterId r:id="rId73"/>
  </p:notesMasterIdLst>
  <p:handoutMasterIdLst>
    <p:handoutMasterId r:id="rId74"/>
  </p:handoutMasterIdLst>
  <p:sldIdLst>
    <p:sldId id="330" r:id="rId9"/>
    <p:sldId id="417" r:id="rId10"/>
    <p:sldId id="426" r:id="rId11"/>
    <p:sldId id="301" r:id="rId12"/>
    <p:sldId id="355" r:id="rId13"/>
    <p:sldId id="303" r:id="rId14"/>
    <p:sldId id="304" r:id="rId15"/>
    <p:sldId id="427" r:id="rId16"/>
    <p:sldId id="401" r:id="rId17"/>
    <p:sldId id="404" r:id="rId18"/>
    <p:sldId id="385" r:id="rId19"/>
    <p:sldId id="408" r:id="rId20"/>
    <p:sldId id="387" r:id="rId21"/>
    <p:sldId id="388" r:id="rId22"/>
    <p:sldId id="389" r:id="rId23"/>
    <p:sldId id="390" r:id="rId24"/>
    <p:sldId id="391" r:id="rId25"/>
    <p:sldId id="392" r:id="rId26"/>
    <p:sldId id="356" r:id="rId27"/>
    <p:sldId id="407" r:id="rId28"/>
    <p:sldId id="357" r:id="rId29"/>
    <p:sldId id="358" r:id="rId30"/>
    <p:sldId id="359" r:id="rId31"/>
    <p:sldId id="360" r:id="rId32"/>
    <p:sldId id="361" r:id="rId33"/>
    <p:sldId id="410" r:id="rId34"/>
    <p:sldId id="411" r:id="rId35"/>
    <p:sldId id="412" r:id="rId36"/>
    <p:sldId id="413" r:id="rId37"/>
    <p:sldId id="414" r:id="rId38"/>
    <p:sldId id="378" r:id="rId39"/>
    <p:sldId id="405" r:id="rId40"/>
    <p:sldId id="380" r:id="rId41"/>
    <p:sldId id="381" r:id="rId42"/>
    <p:sldId id="382" r:id="rId43"/>
    <p:sldId id="383" r:id="rId44"/>
    <p:sldId id="384" r:id="rId45"/>
    <p:sldId id="331" r:id="rId46"/>
    <p:sldId id="334" r:id="rId47"/>
    <p:sldId id="336" r:id="rId48"/>
    <p:sldId id="338" r:id="rId49"/>
    <p:sldId id="340" r:id="rId50"/>
    <p:sldId id="341" r:id="rId51"/>
    <p:sldId id="342" r:id="rId52"/>
    <p:sldId id="343" r:id="rId53"/>
    <p:sldId id="344" r:id="rId54"/>
    <p:sldId id="345" r:id="rId55"/>
    <p:sldId id="346" r:id="rId56"/>
    <p:sldId id="347" r:id="rId57"/>
    <p:sldId id="423" r:id="rId58"/>
    <p:sldId id="332" r:id="rId59"/>
    <p:sldId id="333" r:id="rId60"/>
    <p:sldId id="424" r:id="rId61"/>
    <p:sldId id="425" r:id="rId62"/>
    <p:sldId id="327" r:id="rId63"/>
    <p:sldId id="319" r:id="rId64"/>
    <p:sldId id="351" r:id="rId65"/>
    <p:sldId id="321" r:id="rId66"/>
    <p:sldId id="322" r:id="rId67"/>
    <p:sldId id="418" r:id="rId68"/>
    <p:sldId id="419" r:id="rId69"/>
    <p:sldId id="420" r:id="rId70"/>
    <p:sldId id="421" r:id="rId71"/>
    <p:sldId id="422" r:id="rId72"/>
  </p:sldIdLst>
  <p:sldSz cx="12188825" cy="6858000"/>
  <p:notesSz cx="6858000" cy="9296400"/>
  <p:embeddedFontLst>
    <p:embeddedFont>
      <p:font typeface="Segoe UI Semibold" pitchFamily="34" charset="0"/>
      <p:bold r:id="rId75"/>
      <p:boldItalic r:id="rId76"/>
    </p:embeddedFont>
    <p:embeddedFont>
      <p:font typeface="Segoe UI Light" pitchFamily="34" charset="0"/>
      <p:regular r:id="rId77"/>
      <p:italic r:id="rId78"/>
    </p:embeddedFont>
    <p:embeddedFont>
      <p:font typeface="Segoe UI" pitchFamily="34" charset="0"/>
      <p:regular r:id="rId79"/>
      <p:bold r:id="rId80"/>
      <p:italic r:id="rId81"/>
      <p:boldItalic r:id="rId82"/>
    </p:embeddedFont>
    <p:embeddedFont>
      <p:font typeface="Consolas" pitchFamily="49" charset="0"/>
      <p:regular r:id="rId83"/>
      <p:bold r:id="rId84"/>
      <p:italic r:id="rId85"/>
      <p:boldItalic r:id="rId86"/>
    </p:embeddedFont>
  </p:embeddedFont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orient="horz" pos="911">
          <p15:clr>
            <a:srgbClr val="A4A3A4"/>
          </p15:clr>
        </p15:guide>
        <p15:guide id="3" orient="horz" pos="1199">
          <p15:clr>
            <a:srgbClr val="A4A3A4"/>
          </p15:clr>
        </p15:guide>
        <p15:guide id="4" orient="horz" pos="1487">
          <p15:clr>
            <a:srgbClr val="A4A3A4"/>
          </p15:clr>
        </p15:guide>
        <p15:guide id="5" orient="horz" pos="2729">
          <p15:clr>
            <a:srgbClr val="A4A3A4"/>
          </p15:clr>
        </p15:guide>
        <p15:guide id="6" orient="horz" pos="4176">
          <p15:clr>
            <a:srgbClr val="A4A3A4"/>
          </p15:clr>
        </p15:guide>
        <p15:guide id="7" pos="3839">
          <p15:clr>
            <a:srgbClr val="A4A3A4"/>
          </p15:clr>
        </p15:guide>
        <p15:guide id="8" pos="326">
          <p15:clr>
            <a:srgbClr val="A4A3A4"/>
          </p15:clr>
        </p15:guide>
        <p15:guide id="9" pos="7067">
          <p15:clr>
            <a:srgbClr val="A4A3A4"/>
          </p15:clr>
        </p15:guide>
        <p15:guide id="10" pos="7355">
          <p15:clr>
            <a:srgbClr val="A4A3A4"/>
          </p15:clr>
        </p15:guide>
      </p15:sldGuideLst>
    </p:ext>
    <p:ext uri="{2D200454-40CA-4A62-9FC3-DE9A4176ACB9}">
      <p15:notesGuideLst xmlns="" xmlns:p15="http://schemas.microsoft.com/office/powerpoint/2012/main">
        <p15:guide id="1" orient="horz" pos="2928">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EFFF"/>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90" autoAdjust="0"/>
    <p:restoredTop sz="83920" autoAdjust="0"/>
  </p:normalViewPr>
  <p:slideViewPr>
    <p:cSldViewPr snapToGrid="0">
      <p:cViewPr>
        <p:scale>
          <a:sx n="104" d="100"/>
          <a:sy n="104" d="100"/>
        </p:scale>
        <p:origin x="-72" y="36"/>
      </p:cViewPr>
      <p:guideLst>
        <p:guide orient="horz" pos="2160"/>
        <p:guide orient="horz" pos="911"/>
        <p:guide orient="horz" pos="1199"/>
        <p:guide orient="horz" pos="1487"/>
        <p:guide orient="horz" pos="2729"/>
        <p:guide orient="horz" pos="4176"/>
        <p:guide pos="3839"/>
        <p:guide pos="326"/>
        <p:guide pos="7067"/>
        <p:guide pos="7355"/>
      </p:guideLst>
    </p:cSldViewPr>
  </p:slid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55" d="100"/>
          <a:sy n="55" d="100"/>
        </p:scale>
        <p:origin x="-1776"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slide" Target="slides/slide60.xml"/><Relationship Id="rId76" Type="http://schemas.openxmlformats.org/officeDocument/2006/relationships/font" Target="fonts/font2.fntdata"/><Relationship Id="rId84" Type="http://schemas.openxmlformats.org/officeDocument/2006/relationships/font" Target="fonts/font10.fntdata"/><Relationship Id="rId89" Type="http://schemas.openxmlformats.org/officeDocument/2006/relationships/theme" Target="theme/theme1.xml"/><Relationship Id="rId7" Type="http://schemas.openxmlformats.org/officeDocument/2006/relationships/slideMaster" Target="slideMasters/slideMaster3.xml"/><Relationship Id="rId71" Type="http://schemas.openxmlformats.org/officeDocument/2006/relationships/slide" Target="slides/slide63.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handoutMaster" Target="handoutMasters/handoutMaster1.xml"/><Relationship Id="rId79" Type="http://schemas.openxmlformats.org/officeDocument/2006/relationships/font" Target="fonts/font5.fntdata"/><Relationship Id="rId87" Type="http://schemas.openxmlformats.org/officeDocument/2006/relationships/presProps" Target="presProps.xml"/><Relationship Id="rId5" Type="http://schemas.openxmlformats.org/officeDocument/2006/relationships/slideMaster" Target="slideMasters/slideMaster1.xml"/><Relationship Id="rId61" Type="http://schemas.openxmlformats.org/officeDocument/2006/relationships/slide" Target="slides/slide53.xml"/><Relationship Id="rId82" Type="http://schemas.openxmlformats.org/officeDocument/2006/relationships/font" Target="fonts/font8.fntdata"/><Relationship Id="rId90" Type="http://schemas.openxmlformats.org/officeDocument/2006/relationships/tableStyles" Target="tableStyles.xml"/><Relationship Id="rId19" Type="http://schemas.openxmlformats.org/officeDocument/2006/relationships/slide" Target="slides/slide11.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font" Target="fonts/font3.fntdata"/><Relationship Id="rId8" Type="http://schemas.openxmlformats.org/officeDocument/2006/relationships/slideMaster" Target="slideMasters/slideMaster4.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font" Target="fonts/font6.fntdata"/><Relationship Id="rId85" Type="http://schemas.openxmlformats.org/officeDocument/2006/relationships/font" Target="fonts/font11.fntdata"/><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font" Target="fonts/font1.fntdata"/><Relationship Id="rId83" Type="http://schemas.openxmlformats.org/officeDocument/2006/relationships/font" Target="fonts/font9.fntdata"/><Relationship Id="rId88"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notesMaster" Target="notesMasters/notesMaster1.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font" Target="fonts/font1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9/30/2012</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9/30/2012</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C9B6980-6CF3-4056-8B52-C88658E7AF9B}" type="datetime1">
              <a:rPr lang="en-US" smtClean="0"/>
              <a:t>9/30/2012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a:t>
            </a:fld>
            <a:endParaRPr lang="en-US" dirty="0"/>
          </a:p>
        </p:txBody>
      </p:sp>
    </p:spTree>
    <p:extLst>
      <p:ext uri="{BB962C8B-B14F-4D97-AF65-F5344CB8AC3E}">
        <p14:creationId xmlns:p14="http://schemas.microsoft.com/office/powerpoint/2010/main" val="458408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DEMO: Show provisioning of a website from the portal, show provisioning of a</a:t>
            </a:r>
            <a:r>
              <a:rPr lang="en-CA" baseline="0" dirty="0" smtClean="0"/>
              <a:t> website from the gallery, show connecting to the site via FTP as a means of saying that it is exactly like the type of hosting people are familiar with today.</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32</a:t>
            </a:fld>
            <a:endParaRPr lang="en-US" dirty="0"/>
          </a:p>
        </p:txBody>
      </p:sp>
    </p:spTree>
    <p:extLst>
      <p:ext uri="{BB962C8B-B14F-4D97-AF65-F5344CB8AC3E}">
        <p14:creationId xmlns:p14="http://schemas.microsoft.com/office/powerpoint/2010/main" val="3671559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smtClean="0"/>
              <a:t>Key</a:t>
            </a:r>
            <a:r>
              <a:rPr lang="en-CA" b="1" baseline="0" dirty="0" smtClean="0"/>
              <a:t> Points</a:t>
            </a:r>
            <a:endParaRPr lang="en-CA" b="0" baseline="0" dirty="0" smtClean="0"/>
          </a:p>
          <a:p>
            <a:pPr marL="285750" indent="-285750">
              <a:buFont typeface="Arial" panose="020B0604020202020204" pitchFamily="34" charset="0"/>
              <a:buChar char="•"/>
            </a:pPr>
            <a:r>
              <a:rPr lang="en-CA" b="0" baseline="0" dirty="0" smtClean="0"/>
              <a:t>For those familiar with the old </a:t>
            </a:r>
            <a:r>
              <a:rPr lang="en-CA" b="0" baseline="0" dirty="0" err="1" smtClean="0"/>
              <a:t>AppFabric</a:t>
            </a:r>
            <a:r>
              <a:rPr lang="en-CA" b="0" baseline="0" dirty="0" smtClean="0"/>
              <a:t> Cache, this is newer and better.</a:t>
            </a:r>
          </a:p>
          <a:p>
            <a:pPr marL="285750" indent="-285750">
              <a:buFont typeface="Arial" panose="020B0604020202020204" pitchFamily="34" charset="0"/>
              <a:buChar char="•"/>
            </a:pPr>
            <a:r>
              <a:rPr lang="en-CA" b="0" baseline="0" dirty="0" smtClean="0"/>
              <a:t>Two options available: Shared Cache and NEW local cache (explained in the next slides)</a:t>
            </a:r>
            <a:endParaRPr lang="en-US" b="1"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41</a:t>
            </a:fld>
            <a:endParaRPr lang="en-US" dirty="0"/>
          </a:p>
        </p:txBody>
      </p:sp>
    </p:spTree>
    <p:extLst>
      <p:ext uri="{BB962C8B-B14F-4D97-AF65-F5344CB8AC3E}">
        <p14:creationId xmlns:p14="http://schemas.microsoft.com/office/powerpoint/2010/main" val="15935885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Nothing new here. Just a review.</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45</a:t>
            </a:fld>
            <a:endParaRPr lang="en-US" dirty="0"/>
          </a:p>
        </p:txBody>
      </p:sp>
    </p:spTree>
    <p:extLst>
      <p:ext uri="{BB962C8B-B14F-4D97-AF65-F5344CB8AC3E}">
        <p14:creationId xmlns:p14="http://schemas.microsoft.com/office/powerpoint/2010/main" val="2857790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Nothing new, just a review.</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46</a:t>
            </a:fld>
            <a:endParaRPr lang="en-US" dirty="0"/>
          </a:p>
        </p:txBody>
      </p:sp>
    </p:spTree>
    <p:extLst>
      <p:ext uri="{BB962C8B-B14F-4D97-AF65-F5344CB8AC3E}">
        <p14:creationId xmlns:p14="http://schemas.microsoft.com/office/powerpoint/2010/main" val="1196133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Scenario as most people don’t get the purpose of the service bus and relay.</a:t>
            </a:r>
          </a:p>
          <a:p>
            <a:endParaRPr lang="en-CA" dirty="0" smtClean="0"/>
          </a:p>
          <a:p>
            <a:r>
              <a:rPr lang="en-CA" dirty="0" smtClean="0"/>
              <a:t>EMPHASIS: Make Cloud apps connect to internal apps securely.</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47</a:t>
            </a:fld>
            <a:endParaRPr lang="en-US" dirty="0"/>
          </a:p>
        </p:txBody>
      </p:sp>
    </p:spTree>
    <p:extLst>
      <p:ext uri="{BB962C8B-B14F-4D97-AF65-F5344CB8AC3E}">
        <p14:creationId xmlns:p14="http://schemas.microsoft.com/office/powerpoint/2010/main" val="3773500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BRAND</a:t>
            </a:r>
            <a:r>
              <a:rPr lang="en-CA" baseline="0" dirty="0" smtClean="0"/>
              <a:t> NEW</a:t>
            </a:r>
          </a:p>
          <a:p>
            <a:endParaRPr lang="en-CA" baseline="0" dirty="0" smtClean="0"/>
          </a:p>
          <a:p>
            <a:r>
              <a:rPr lang="en-CA" baseline="0" dirty="0" smtClean="0"/>
              <a:t>EMPHASIS: Allows developers to get started quickly and effortlessly so that they can focus on the app rather than coding the backend.</a:t>
            </a:r>
          </a:p>
          <a:p>
            <a:endParaRPr lang="en-CA" baseline="0" dirty="0" smtClean="0"/>
          </a:p>
          <a:p>
            <a:r>
              <a:rPr lang="en-CA" baseline="0" dirty="0" smtClean="0"/>
              <a:t>WORTH MENTIONING: Currently SDK only available for Windows 8; however, others are coming. In the meantime, since Mobile Services is just a REST API, there is NOTHING preventing non-Windows 8 apps to connect and use Mobile Services today.</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50</a:t>
            </a:fld>
            <a:endParaRPr lang="en-US" dirty="0"/>
          </a:p>
        </p:txBody>
      </p:sp>
    </p:spTree>
    <p:extLst>
      <p:ext uri="{BB962C8B-B14F-4D97-AF65-F5344CB8AC3E}">
        <p14:creationId xmlns:p14="http://schemas.microsoft.com/office/powerpoint/2010/main" val="12284689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EMPHASIS:</a:t>
            </a:r>
            <a:r>
              <a:rPr lang="en-CA" baseline="0" dirty="0" smtClean="0"/>
              <a:t> Windows Azure is open. Use the language and tools of choice.</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51</a:t>
            </a:fld>
            <a:endParaRPr lang="en-US" dirty="0"/>
          </a:p>
        </p:txBody>
      </p:sp>
    </p:spTree>
    <p:extLst>
      <p:ext uri="{BB962C8B-B14F-4D97-AF65-F5344CB8AC3E}">
        <p14:creationId xmlns:p14="http://schemas.microsoft.com/office/powerpoint/2010/main" val="4014417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EMPHASIS: Open and transparent,</a:t>
            </a:r>
            <a:r>
              <a:rPr lang="en-CA" baseline="0" dirty="0" smtClean="0"/>
              <a:t> but also wanting people to contribute new ideas.</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52</a:t>
            </a:fld>
            <a:endParaRPr lang="en-US" dirty="0"/>
          </a:p>
        </p:txBody>
      </p:sp>
    </p:spTree>
    <p:extLst>
      <p:ext uri="{BB962C8B-B14F-4D97-AF65-F5344CB8AC3E}">
        <p14:creationId xmlns:p14="http://schemas.microsoft.com/office/powerpoint/2010/main" val="61889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To cover off any security, privacy, </a:t>
            </a:r>
            <a:r>
              <a:rPr lang="en-CA" dirty="0" err="1" smtClean="0"/>
              <a:t>etc</a:t>
            </a:r>
            <a:r>
              <a:rPr lang="en-CA" dirty="0" smtClean="0"/>
              <a:t> questions, rather than fielding them, send them here.</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53</a:t>
            </a:fld>
            <a:endParaRPr lang="en-US" dirty="0"/>
          </a:p>
        </p:txBody>
      </p:sp>
    </p:spTree>
    <p:extLst>
      <p:ext uri="{BB962C8B-B14F-4D97-AF65-F5344CB8AC3E}">
        <p14:creationId xmlns:p14="http://schemas.microsoft.com/office/powerpoint/2010/main" val="957817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i="0" u="none" strike="noStrike" kern="1200" dirty="0" smtClean="0">
                <a:solidFill>
                  <a:schemeClr val="tx1"/>
                </a:solidFill>
                <a:effectLst/>
                <a:latin typeface="Segoe UI" pitchFamily="34" charset="0"/>
                <a:ea typeface="+mn-ea"/>
                <a:cs typeface="+mn-cs"/>
              </a:rPr>
              <a:t>Hear from Norton Rose law firm and learn:</a:t>
            </a:r>
            <a:endParaRPr lang="en-US" sz="1600" b="0" i="0" u="none" strike="noStrike" kern="1200" dirty="0" smtClean="0">
              <a:solidFill>
                <a:schemeClr val="tx1"/>
              </a:solidFill>
              <a:effectLst/>
              <a:latin typeface="Segoe UI" pitchFamily="34" charset="0"/>
              <a:ea typeface="+mn-ea"/>
              <a:cs typeface="+mn-cs"/>
            </a:endParaRPr>
          </a:p>
          <a:p>
            <a:pPr marL="285750" indent="-285750">
              <a:buFont typeface="Arial" panose="020B0604020202020204" pitchFamily="34" charset="0"/>
              <a:buChar char="•"/>
            </a:pPr>
            <a:r>
              <a:rPr lang="en-US" sz="1600" b="0" i="0" u="none" strike="noStrike" kern="1200" dirty="0" smtClean="0">
                <a:solidFill>
                  <a:schemeClr val="tx1"/>
                </a:solidFill>
                <a:effectLst/>
                <a:latin typeface="Segoe UI" pitchFamily="34" charset="0"/>
                <a:ea typeface="+mn-ea"/>
                <a:cs typeface="+mn-cs"/>
              </a:rPr>
              <a:t>How the US Patriot Act affects organizations</a:t>
            </a:r>
          </a:p>
          <a:p>
            <a:pPr marL="285750" indent="-285750">
              <a:buFont typeface="Arial" panose="020B0604020202020204" pitchFamily="34" charset="0"/>
              <a:buChar char="•"/>
            </a:pPr>
            <a:r>
              <a:rPr lang="en-US" sz="1600" b="0" i="0" u="none" strike="noStrike" kern="1200" dirty="0" smtClean="0">
                <a:solidFill>
                  <a:schemeClr val="tx1"/>
                </a:solidFill>
                <a:effectLst/>
                <a:latin typeface="Segoe UI" pitchFamily="34" charset="0"/>
                <a:ea typeface="+mn-ea"/>
                <a:cs typeface="+mn-cs"/>
              </a:rPr>
              <a:t>What is the true impact of the Patriot Act – dispel myths</a:t>
            </a:r>
          </a:p>
          <a:p>
            <a:pPr marL="285750" indent="-285750">
              <a:buFont typeface="Arial" panose="020B0604020202020204" pitchFamily="34" charset="0"/>
              <a:buChar char="•"/>
            </a:pPr>
            <a:r>
              <a:rPr lang="en-US" sz="1600" b="0" i="0" u="none" strike="noStrike" kern="1200" dirty="0" smtClean="0">
                <a:solidFill>
                  <a:schemeClr val="tx1"/>
                </a:solidFill>
                <a:effectLst/>
                <a:latin typeface="Segoe UI" pitchFamily="34" charset="0"/>
                <a:ea typeface="+mn-ea"/>
                <a:cs typeface="+mn-cs"/>
              </a:rPr>
              <a:t>Does Canada have similar power of lawful access</a:t>
            </a:r>
          </a:p>
          <a:p>
            <a:pPr marL="285750" indent="-285750">
              <a:buFont typeface="Arial" panose="020B0604020202020204" pitchFamily="34" charset="0"/>
              <a:buChar char="•"/>
            </a:pPr>
            <a:r>
              <a:rPr lang="en-US" sz="1600" b="0" i="0" u="none" strike="noStrike" kern="1200" dirty="0" smtClean="0">
                <a:solidFill>
                  <a:schemeClr val="tx1"/>
                </a:solidFill>
                <a:effectLst/>
                <a:latin typeface="Segoe UI" pitchFamily="34" charset="0"/>
                <a:ea typeface="+mn-ea"/>
                <a:cs typeface="+mn-cs"/>
              </a:rPr>
              <a:t>About data storage, use and ownership considerations</a:t>
            </a:r>
          </a:p>
          <a:p>
            <a:pPr marL="285750" indent="-285750">
              <a:buFont typeface="Arial" panose="020B0604020202020204" pitchFamily="34" charset="0"/>
              <a:buChar char="•"/>
            </a:pPr>
            <a:r>
              <a:rPr lang="en-US" sz="1600" b="0" i="0" u="none" strike="noStrike" kern="1200" dirty="0" smtClean="0">
                <a:solidFill>
                  <a:schemeClr val="tx1"/>
                </a:solidFill>
                <a:effectLst/>
                <a:latin typeface="Segoe UI" pitchFamily="34" charset="0"/>
                <a:ea typeface="+mn-ea"/>
                <a:cs typeface="+mn-cs"/>
              </a:rPr>
              <a:t>How regulatory restrictions affect cloud computing</a:t>
            </a:r>
          </a:p>
          <a:p>
            <a:pPr marL="285750" indent="-285750">
              <a:buFont typeface="Arial" panose="020B0604020202020204" pitchFamily="34" charset="0"/>
              <a:buChar char="•"/>
            </a:pPr>
            <a:r>
              <a:rPr lang="en-US" sz="1600" b="0" i="0" u="none" strike="noStrike" kern="1200" dirty="0" smtClean="0">
                <a:solidFill>
                  <a:schemeClr val="tx1"/>
                </a:solidFill>
                <a:effectLst/>
                <a:latin typeface="Segoe UI" pitchFamily="34" charset="0"/>
                <a:ea typeface="+mn-ea"/>
                <a:cs typeface="+mn-cs"/>
              </a:rPr>
              <a:t>What audit concerns and international standards you should be aware of</a:t>
            </a:r>
          </a:p>
          <a:p>
            <a:pPr marL="285750" indent="-285750">
              <a:buFont typeface="Arial" panose="020B0604020202020204" pitchFamily="34" charset="0"/>
              <a:buChar char="•"/>
            </a:pPr>
            <a:r>
              <a:rPr lang="en-US" sz="1600" b="0" i="0" u="none" strike="noStrike" kern="1200" dirty="0" smtClean="0">
                <a:solidFill>
                  <a:schemeClr val="tx1"/>
                </a:solidFill>
                <a:effectLst/>
                <a:latin typeface="Segoe UI" pitchFamily="34" charset="0"/>
                <a:ea typeface="+mn-ea"/>
                <a:cs typeface="+mn-cs"/>
              </a:rPr>
              <a:t>Key legal issues to consider when choosing a Cloud provider</a:t>
            </a:r>
          </a:p>
          <a:p>
            <a:endParaRPr lang="en-US" sz="1600" b="1" i="0" u="none" strike="noStrike" kern="1200" dirty="0" smtClean="0">
              <a:solidFill>
                <a:schemeClr val="tx1"/>
              </a:solidFill>
              <a:effectLst/>
              <a:latin typeface="Segoe UI" pitchFamily="34" charset="0"/>
              <a:ea typeface="+mn-ea"/>
              <a:cs typeface="+mn-cs"/>
            </a:endParaRPr>
          </a:p>
          <a:p>
            <a:r>
              <a:rPr lang="en-US" sz="1600" b="1" i="0" u="none" strike="noStrike" kern="1200" dirty="0" smtClean="0">
                <a:solidFill>
                  <a:schemeClr val="tx1"/>
                </a:solidFill>
                <a:effectLst/>
                <a:latin typeface="Segoe UI" pitchFamily="34" charset="0"/>
                <a:ea typeface="+mn-ea"/>
                <a:cs typeface="+mn-cs"/>
              </a:rPr>
              <a:t>Hear from Microsoft and learn:</a:t>
            </a:r>
            <a:endParaRPr lang="en-US" sz="1600" b="0" i="0" u="none" strike="noStrike" kern="1200" dirty="0" smtClean="0">
              <a:solidFill>
                <a:schemeClr val="tx1"/>
              </a:solidFill>
              <a:effectLst/>
              <a:latin typeface="Segoe UI" pitchFamily="34" charset="0"/>
              <a:ea typeface="+mn-ea"/>
              <a:cs typeface="+mn-cs"/>
            </a:endParaRPr>
          </a:p>
          <a:p>
            <a:pPr marL="285750" indent="-285750" algn="l">
              <a:buFont typeface="Arial" panose="020B0604020202020204" pitchFamily="34" charset="0"/>
              <a:buChar char="•"/>
            </a:pPr>
            <a:r>
              <a:rPr lang="en-US" sz="1600" b="0" i="0" u="none" strike="noStrike" kern="1200" dirty="0" smtClean="0">
                <a:solidFill>
                  <a:schemeClr val="tx1"/>
                </a:solidFill>
                <a:effectLst/>
                <a:latin typeface="Segoe UI" pitchFamily="34" charset="0"/>
                <a:ea typeface="+mn-ea"/>
                <a:cs typeface="+mn-cs"/>
              </a:rPr>
              <a:t>How to help secure your data against data breach</a:t>
            </a:r>
          </a:p>
          <a:p>
            <a:pPr marL="285750" indent="-285750" algn="l">
              <a:buFont typeface="Arial" panose="020B0604020202020204" pitchFamily="34" charset="0"/>
              <a:buChar char="•"/>
            </a:pPr>
            <a:r>
              <a:rPr lang="en-US" sz="1600" b="0" i="0" u="none" strike="noStrike" kern="1200" dirty="0" smtClean="0">
                <a:solidFill>
                  <a:schemeClr val="tx1"/>
                </a:solidFill>
                <a:effectLst/>
                <a:latin typeface="Segoe UI" pitchFamily="34" charset="0"/>
                <a:ea typeface="+mn-ea"/>
                <a:cs typeface="+mn-cs"/>
              </a:rPr>
              <a:t>How customers are notified of security incidents</a:t>
            </a:r>
          </a:p>
          <a:p>
            <a:pPr marL="285750" indent="-285750" algn="l">
              <a:buFont typeface="Arial" panose="020B0604020202020204" pitchFamily="34" charset="0"/>
              <a:buChar char="•"/>
            </a:pPr>
            <a:r>
              <a:rPr lang="en-US" sz="1600" b="0" i="0" u="none" strike="noStrike" kern="1200" dirty="0" smtClean="0">
                <a:solidFill>
                  <a:schemeClr val="tx1"/>
                </a:solidFill>
                <a:effectLst/>
                <a:latin typeface="Segoe UI" pitchFamily="34" charset="0"/>
                <a:ea typeface="+mn-ea"/>
                <a:cs typeface="+mn-cs"/>
              </a:rPr>
              <a:t>What data access and speed of access can be expected</a:t>
            </a:r>
          </a:p>
          <a:p>
            <a:pPr marL="285750" indent="-285750" algn="l">
              <a:buFont typeface="Arial" panose="020B0604020202020204" pitchFamily="34" charset="0"/>
              <a:buChar char="•"/>
            </a:pPr>
            <a:r>
              <a:rPr lang="en-US" sz="1600" b="0" i="0" u="none" strike="noStrike" kern="1200" dirty="0" smtClean="0">
                <a:solidFill>
                  <a:schemeClr val="tx1"/>
                </a:solidFill>
                <a:effectLst/>
                <a:latin typeface="Segoe UI" pitchFamily="34" charset="0"/>
                <a:ea typeface="+mn-ea"/>
                <a:cs typeface="+mn-cs"/>
              </a:rPr>
              <a:t>How to meet internationally recognized standard</a:t>
            </a:r>
          </a:p>
          <a:p>
            <a:pPr marL="285750" indent="-285750" algn="l">
              <a:buFont typeface="Arial" panose="020B0604020202020204" pitchFamily="34" charset="0"/>
              <a:buChar char="•"/>
            </a:pPr>
            <a:r>
              <a:rPr lang="en-US" sz="1600" b="0" i="0" u="none" strike="noStrike" kern="1200" dirty="0" smtClean="0">
                <a:solidFill>
                  <a:schemeClr val="tx1"/>
                </a:solidFill>
                <a:effectLst/>
                <a:latin typeface="Segoe UI" pitchFamily="34" charset="0"/>
                <a:ea typeface="+mn-ea"/>
                <a:cs typeface="+mn-cs"/>
              </a:rPr>
              <a:t>How Microsoft cloud services help meet OSFI B10 Audit requirements including SAS 70 Audit Report Access</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54</a:t>
            </a:fld>
            <a:endParaRPr lang="en-US" dirty="0"/>
          </a:p>
        </p:txBody>
      </p:sp>
    </p:spTree>
    <p:extLst>
      <p:ext uri="{BB962C8B-B14F-4D97-AF65-F5344CB8AC3E}">
        <p14:creationId xmlns:p14="http://schemas.microsoft.com/office/powerpoint/2010/main" val="1495934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10</a:t>
            </a:fld>
            <a:endParaRPr lang="en-US" dirty="0"/>
          </a:p>
        </p:txBody>
      </p:sp>
    </p:spTree>
    <p:extLst>
      <p:ext uri="{BB962C8B-B14F-4D97-AF65-F5344CB8AC3E}">
        <p14:creationId xmlns:p14="http://schemas.microsoft.com/office/powerpoint/2010/main" val="34355473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Recap.</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55</a:t>
            </a:fld>
            <a:endParaRPr lang="en-US" dirty="0"/>
          </a:p>
        </p:txBody>
      </p:sp>
    </p:spTree>
    <p:extLst>
      <p:ext uri="{BB962C8B-B14F-4D97-AF65-F5344CB8AC3E}">
        <p14:creationId xmlns:p14="http://schemas.microsoft.com/office/powerpoint/2010/main" val="15541590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EMPHASIS: Most people don’t know they</a:t>
            </a:r>
            <a:r>
              <a:rPr lang="en-CA" baseline="0" dirty="0" smtClean="0"/>
              <a:t> have the MSDN benefits. Worth while to go through it.</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58</a:t>
            </a:fld>
            <a:endParaRPr lang="en-US" dirty="0"/>
          </a:p>
        </p:txBody>
      </p:sp>
    </p:spTree>
    <p:extLst>
      <p:ext uri="{BB962C8B-B14F-4D97-AF65-F5344CB8AC3E}">
        <p14:creationId xmlns:p14="http://schemas.microsoft.com/office/powerpoint/2010/main" val="6006837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Please go through</a:t>
            </a:r>
            <a:r>
              <a:rPr lang="en-CA" baseline="0" dirty="0" smtClean="0"/>
              <a:t> to help drive registration to the virtual workshops that will take the content learned in this session and </a:t>
            </a:r>
            <a:r>
              <a:rPr lang="en-CA" baseline="0" smtClean="0"/>
              <a:t>go deeper.</a:t>
            </a:r>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60</a:t>
            </a:fld>
            <a:endParaRPr lang="en-US" dirty="0"/>
          </a:p>
        </p:txBody>
      </p:sp>
    </p:spTree>
    <p:extLst>
      <p:ext uri="{BB962C8B-B14F-4D97-AF65-F5344CB8AC3E}">
        <p14:creationId xmlns:p14="http://schemas.microsoft.com/office/powerpoint/2010/main" val="40944812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B62375D-74AC-40B7-8ACC-45E24060DB60}" type="datetime1">
              <a:rPr lang="en-US" smtClean="0"/>
              <a:t>9/30/2012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61</a:t>
            </a:fld>
            <a:endParaRPr lang="en-US" dirty="0"/>
          </a:p>
        </p:txBody>
      </p:sp>
    </p:spTree>
    <p:extLst>
      <p:ext uri="{BB962C8B-B14F-4D97-AF65-F5344CB8AC3E}">
        <p14:creationId xmlns:p14="http://schemas.microsoft.com/office/powerpoint/2010/main" val="1122487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smtClean="0"/>
              <a:t>Key Points</a:t>
            </a:r>
          </a:p>
          <a:p>
            <a:pPr marL="285750" indent="-285750" algn="l">
              <a:buFont typeface="Arial" panose="020B0604020202020204" pitchFamily="34" charset="0"/>
              <a:buChar char="•"/>
            </a:pPr>
            <a:r>
              <a:rPr lang="en-CA" b="0" dirty="0" smtClean="0"/>
              <a:t>Start with what</a:t>
            </a:r>
            <a:r>
              <a:rPr lang="en-CA" b="0" baseline="0" dirty="0" smtClean="0"/>
              <a:t> has always existed.</a:t>
            </a:r>
          </a:p>
          <a:p>
            <a:pPr marL="285750" indent="-285750" algn="l">
              <a:buFont typeface="Arial" panose="020B0604020202020204" pitchFamily="34" charset="0"/>
              <a:buChar char="•"/>
            </a:pPr>
            <a:r>
              <a:rPr lang="en-CA" b="0" baseline="0" dirty="0" smtClean="0"/>
              <a:t>Emphasize that even though there are other options now with the new features, the strategic vision of applications should be working towards </a:t>
            </a:r>
            <a:r>
              <a:rPr lang="en-CA" b="0" baseline="0" dirty="0" err="1" smtClean="0"/>
              <a:t>PaaS</a:t>
            </a:r>
            <a:r>
              <a:rPr lang="en-CA" b="0" baseline="0" dirty="0" smtClean="0"/>
              <a:t>.</a:t>
            </a:r>
            <a:endParaRPr lang="en-US" b="0"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11</a:t>
            </a:fld>
            <a:endParaRPr lang="en-US" dirty="0"/>
          </a:p>
        </p:txBody>
      </p:sp>
    </p:spTree>
    <p:extLst>
      <p:ext uri="{BB962C8B-B14F-4D97-AF65-F5344CB8AC3E}">
        <p14:creationId xmlns:p14="http://schemas.microsoft.com/office/powerpoint/2010/main" val="2922518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Demo:</a:t>
            </a:r>
            <a:r>
              <a:rPr lang="en-CA" baseline="0" dirty="0" smtClean="0"/>
              <a:t> Sample “Hello Cloud”, showing the built-in tools for Visual Studio, emulator, and then deployment.</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12</a:t>
            </a:fld>
            <a:endParaRPr lang="en-US" dirty="0"/>
          </a:p>
        </p:txBody>
      </p:sp>
    </p:spTree>
    <p:extLst>
      <p:ext uri="{BB962C8B-B14F-4D97-AF65-F5344CB8AC3E}">
        <p14:creationId xmlns:p14="http://schemas.microsoft.com/office/powerpoint/2010/main" val="857986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The following set of slides is to demonstrate how Windows Azure abstracts the developer from the infrastructure,</a:t>
            </a:r>
            <a:r>
              <a:rPr lang="en-CA" baseline="0" dirty="0" smtClean="0"/>
              <a:t> but automating the infrastructure procurement and management.</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13</a:t>
            </a:fld>
            <a:endParaRPr lang="en-US" dirty="0"/>
          </a:p>
        </p:txBody>
      </p:sp>
    </p:spTree>
    <p:extLst>
      <p:ext uri="{BB962C8B-B14F-4D97-AF65-F5344CB8AC3E}">
        <p14:creationId xmlns:p14="http://schemas.microsoft.com/office/powerpoint/2010/main" val="3840804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smtClean="0"/>
              <a:t>Key Points</a:t>
            </a:r>
          </a:p>
          <a:p>
            <a:pPr marL="285750" indent="-285750">
              <a:buFont typeface="Arial" panose="020B0604020202020204" pitchFamily="34" charset="0"/>
              <a:buChar char="•"/>
            </a:pPr>
            <a:r>
              <a:rPr lang="en-CA" b="0" dirty="0" smtClean="0"/>
              <a:t>Emphasize that this is brand new into the platform</a:t>
            </a:r>
            <a:r>
              <a:rPr lang="en-CA" b="0" baseline="0" dirty="0" smtClean="0"/>
              <a:t>.</a:t>
            </a:r>
          </a:p>
          <a:p>
            <a:pPr marL="285750" indent="-285750">
              <a:buFont typeface="Arial" panose="020B0604020202020204" pitchFamily="34" charset="0"/>
              <a:buChar char="•"/>
            </a:pPr>
            <a:r>
              <a:rPr lang="en-CA" b="0" baseline="0" dirty="0" smtClean="0"/>
              <a:t>Emphasize currently in PREVIEW – where PREVIEW means just not yet fully released, it does not mean likely to break or cannot support production apps.</a:t>
            </a:r>
          </a:p>
          <a:p>
            <a:pPr marL="285750" indent="-285750">
              <a:buFont typeface="Arial" panose="020B0604020202020204" pitchFamily="34" charset="0"/>
              <a:buChar char="•"/>
            </a:pPr>
            <a:r>
              <a:rPr lang="en-CA" b="0" baseline="0" dirty="0" smtClean="0"/>
              <a:t>Emphasize that this is the way to go for migrating existing apps with minimal changes or if customizations of the underlying infrastructure cannot be scripted that would prevent folks from using Cloud Services.</a:t>
            </a:r>
            <a:endParaRPr lang="en-US" b="0"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19</a:t>
            </a:fld>
            <a:endParaRPr lang="en-US" dirty="0"/>
          </a:p>
        </p:txBody>
      </p:sp>
    </p:spTree>
    <p:extLst>
      <p:ext uri="{BB962C8B-B14F-4D97-AF65-F5344CB8AC3E}">
        <p14:creationId xmlns:p14="http://schemas.microsoft.com/office/powerpoint/2010/main" val="1957880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Sho</a:t>
            </a:r>
            <a:r>
              <a:rPr lang="en-CA" baseline="0" dirty="0" smtClean="0"/>
              <a:t>w the creation of a virtual machine from the portal.</a:t>
            </a:r>
          </a:p>
          <a:p>
            <a:endParaRPr lang="en-CA" baseline="0" dirty="0" smtClean="0"/>
          </a:p>
          <a:p>
            <a:r>
              <a:rPr lang="en-CA" b="1" baseline="0" dirty="0" smtClean="0"/>
              <a:t>Key Points</a:t>
            </a:r>
          </a:p>
          <a:p>
            <a:pPr marL="285750" indent="-285750">
              <a:buFont typeface="Arial" panose="020B0604020202020204" pitchFamily="34" charset="0"/>
              <a:buChar char="•"/>
            </a:pPr>
            <a:r>
              <a:rPr lang="en-CA" b="0" baseline="0" dirty="0" smtClean="0"/>
              <a:t>Simple to create virtual machines in the Cloud.</a:t>
            </a:r>
          </a:p>
          <a:p>
            <a:pPr marL="285750" indent="-285750">
              <a:buFont typeface="Arial" panose="020B0604020202020204" pitchFamily="34" charset="0"/>
              <a:buChar char="•"/>
            </a:pPr>
            <a:r>
              <a:rPr lang="en-CA" b="0" baseline="0" dirty="0" smtClean="0"/>
              <a:t>Virtual Machines can be WINDOWS or LINUX</a:t>
            </a:r>
          </a:p>
          <a:p>
            <a:pPr marL="285750" indent="-285750">
              <a:buFont typeface="Arial" panose="020B0604020202020204" pitchFamily="34" charset="0"/>
              <a:buChar char="•"/>
            </a:pPr>
            <a:r>
              <a:rPr lang="en-CA" b="0" baseline="0" dirty="0" smtClean="0"/>
              <a:t>Virtual Machines can be brought from on-premises via uploading of a VHD.</a:t>
            </a:r>
          </a:p>
          <a:p>
            <a:pPr marL="285750" indent="-285750">
              <a:buFont typeface="Arial" panose="020B0604020202020204" pitchFamily="34" charset="0"/>
              <a:buChar char="•"/>
            </a:pPr>
            <a:endParaRPr lang="en-CA" b="0" baseline="0" dirty="0" smtClean="0"/>
          </a:p>
          <a:p>
            <a:pPr marL="0" indent="0">
              <a:buFont typeface="Arial" panose="020B0604020202020204" pitchFamily="34" charset="0"/>
              <a:buNone/>
            </a:pPr>
            <a:r>
              <a:rPr lang="en-CA" b="0" baseline="0" dirty="0" smtClean="0"/>
              <a:t>WHICH IS TO SAY THAT VMs CAN BE PORTABLE (explained next)</a:t>
            </a:r>
          </a:p>
        </p:txBody>
      </p:sp>
      <p:sp>
        <p:nvSpPr>
          <p:cNvPr id="4" name="Slide Number Placeholder 3"/>
          <p:cNvSpPr>
            <a:spLocks noGrp="1"/>
          </p:cNvSpPr>
          <p:nvPr>
            <p:ph type="sldNum" sz="quarter" idx="10"/>
          </p:nvPr>
        </p:nvSpPr>
        <p:spPr/>
        <p:txBody>
          <a:bodyPr/>
          <a:lstStyle/>
          <a:p>
            <a:fld id="{82AABF77-E2E4-44CA-BA5C-65E132CF08D8}" type="slidenum">
              <a:rPr lang="en-US" smtClean="0"/>
              <a:pPr/>
              <a:t>20</a:t>
            </a:fld>
            <a:endParaRPr lang="en-US" dirty="0"/>
          </a:p>
        </p:txBody>
      </p:sp>
    </p:spTree>
    <p:extLst>
      <p:ext uri="{BB962C8B-B14F-4D97-AF65-F5344CB8AC3E}">
        <p14:creationId xmlns:p14="http://schemas.microsoft.com/office/powerpoint/2010/main" val="28195895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KEY POINT:</a:t>
            </a:r>
            <a:r>
              <a:rPr lang="en-CA" baseline="0" dirty="0" smtClean="0"/>
              <a:t> No lock-in, stay on-premises and expand into the Cloud when necessary, use multiple Cloud providers, etc.</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24</a:t>
            </a:fld>
            <a:endParaRPr lang="en-US" dirty="0"/>
          </a:p>
        </p:txBody>
      </p:sp>
    </p:spTree>
    <p:extLst>
      <p:ext uri="{BB962C8B-B14F-4D97-AF65-F5344CB8AC3E}">
        <p14:creationId xmlns:p14="http://schemas.microsoft.com/office/powerpoint/2010/main" val="8744006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For</a:t>
            </a:r>
            <a:r>
              <a:rPr lang="en-CA" baseline="0" dirty="0" smtClean="0"/>
              <a:t> those that need the other extreme – want to get started quickly, don’t really need the control over the infrastructure, but want to be able to leverage the benefits of Azure – security, scale, additional building blocks, etc.</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31</a:t>
            </a:fld>
            <a:endParaRPr lang="en-US" dirty="0"/>
          </a:p>
        </p:txBody>
      </p:sp>
    </p:spTree>
    <p:extLst>
      <p:ext uri="{BB962C8B-B14F-4D97-AF65-F5344CB8AC3E}">
        <p14:creationId xmlns:p14="http://schemas.microsoft.com/office/powerpoint/2010/main" val="8540802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24.png"/></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3.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544915721"/>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576383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88628048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82483372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2265307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47038225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143929141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2615811414"/>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6179666"/>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0695090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527936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090136367"/>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39434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16198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56573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bwMode="auto">
          <a:xfrm>
            <a:off x="471948" y="6091084"/>
            <a:ext cx="2462981" cy="412955"/>
          </a:xfrm>
          <a:prstGeom prst="rect">
            <a:avLst/>
          </a:prstGeom>
          <a:solidFill>
            <a:srgbClr val="DFE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712052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48621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281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104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0885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808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5307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29889119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5528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8"/>
            <a:ext cx="6485234"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08" y="5482006"/>
            <a:ext cx="6483096"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014823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901952"/>
            <a:ext cx="6858000"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65610626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9291078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1"/>
            <a:ext cx="2400418"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4720" y="3419856"/>
            <a:ext cx="694944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0"/>
            <a:ext cx="11146536"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503663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53497468"/>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76268738"/>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45938419"/>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32002093"/>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14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644183669"/>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922364007"/>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693965239"/>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812960210"/>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63647969"/>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4619444"/>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69410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8"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5371406"/>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10155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63413799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0358961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47520735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180015197"/>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6299" y="6433851"/>
            <a:ext cx="1196373" cy="138112"/>
          </a:xfrm>
          <a:prstGeom prst="rect">
            <a:avLst/>
          </a:prstGeom>
        </p:spPr>
      </p:pic>
      <p:sp>
        <p:nvSpPr>
          <p:cNvPr id="5" name="Rectangle 4"/>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5786" y="-8278"/>
            <a:ext cx="84600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3012" y="-8277"/>
            <a:ext cx="1666075"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0237" y="-8277"/>
            <a:ext cx="1666075" cy="834699"/>
          </a:xfrm>
          <a:prstGeom prst="rect">
            <a:avLst/>
          </a:prstGeom>
        </p:spPr>
      </p:pic>
    </p:spTree>
    <p:extLst>
      <p:ext uri="{BB962C8B-B14F-4D97-AF65-F5344CB8AC3E}">
        <p14:creationId xmlns:p14="http://schemas.microsoft.com/office/powerpoint/2010/main" val="1432774269"/>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0552" y="5358064"/>
            <a:ext cx="641137"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0729" y="6096495"/>
            <a:ext cx="985666"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1413" y="2973723"/>
            <a:ext cx="2760203"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6821" y="4666647"/>
            <a:ext cx="970748"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516" y="1416636"/>
            <a:ext cx="3589683"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4660" y="6245090"/>
            <a:ext cx="1955838"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6400" y="4552447"/>
            <a:ext cx="2671595" cy="1103910"/>
          </a:xfrm>
          <a:prstGeom prst="rect">
            <a:avLst/>
          </a:prstGeom>
        </p:spPr>
      </p:pic>
      <p:sp>
        <p:nvSpPr>
          <p:cNvPr id="17" name="TextBox 16"/>
          <p:cNvSpPr txBox="1"/>
          <p:nvPr userDrawn="1"/>
        </p:nvSpPr>
        <p:spPr>
          <a:xfrm>
            <a:off x="2454442" y="6315955"/>
            <a:ext cx="2945330" cy="307777"/>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531" y="6132408"/>
            <a:ext cx="1478056"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6124" y="4463040"/>
            <a:ext cx="111397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2518" y="2862281"/>
            <a:ext cx="1052135" cy="1205812"/>
          </a:xfrm>
          <a:prstGeom prst="rect">
            <a:avLst/>
          </a:prstGeom>
        </p:spPr>
      </p:pic>
    </p:spTree>
    <p:extLst>
      <p:ext uri="{BB962C8B-B14F-4D97-AF65-F5344CB8AC3E}">
        <p14:creationId xmlns:p14="http://schemas.microsoft.com/office/powerpoint/2010/main" val="3692713275"/>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6127471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4931956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2016039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94992166"/>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74203801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452518658"/>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652593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12565510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51859287"/>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917566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24284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4344654"/>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28123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8874884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16639209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0352470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33" Type="http://schemas.openxmlformats.org/officeDocument/2006/relationships/theme" Target="../theme/theme3.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32" Type="http://schemas.openxmlformats.org/officeDocument/2006/relationships/slideLayout" Target="../slideLayouts/slideLayout51.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slideLayout" Target="../slideLayouts/slideLayout50.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theme" Target="../theme/theme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492235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5832376"/>
      </p:ext>
    </p:extLst>
  </p:cSld>
  <p:clrMap bg1="lt1" tx1="dk1" bg2="lt2" tx2="dk2" accent1="accent1" accent2="accent2" accent3="accent3" accent4="accent4" accent5="accent5" accent6="accent6" hlink="hlink" folHlink="folHlink"/>
  <p:sldLayoutIdLst>
    <p:sldLayoutId id="214748375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6158181"/>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 id="2147483781" r:id="rId30"/>
    <p:sldLayoutId id="2147483782" r:id="rId31"/>
    <p:sldLayoutId id="2147483783" r:id="rId3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27484092"/>
      </p:ext>
    </p:extLst>
  </p:cSld>
  <p:clrMap bg1="dk1" tx1="lt1" bg2="dk2" tx2="lt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10.wdp"/><Relationship Id="rId5" Type="http://schemas.openxmlformats.org/officeDocument/2006/relationships/image" Target="../media/image50.png"/><Relationship Id="rId4" Type="http://schemas.microsoft.com/office/2007/relationships/hdphoto" Target="../media/hdphoto9.wdp"/></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microsoft.com/office/2007/relationships/hdphoto" Target="../media/hdphoto9.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4.xml"/></Relationships>
</file>

<file path=ppt/slides/_rels/slide1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2.png"/><Relationship Id="rId7" Type="http://schemas.microsoft.com/office/2007/relationships/hdphoto" Target="../media/hdphoto13.wdp"/><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4.png"/><Relationship Id="rId11" Type="http://schemas.microsoft.com/office/2007/relationships/hdphoto" Target="../media/hdphoto15.wdp"/><Relationship Id="rId5" Type="http://schemas.openxmlformats.org/officeDocument/2006/relationships/image" Target="../media/image53.png"/><Relationship Id="rId10" Type="http://schemas.openxmlformats.org/officeDocument/2006/relationships/image" Target="../media/image56.png"/><Relationship Id="rId4" Type="http://schemas.microsoft.com/office/2007/relationships/hdphoto" Target="../media/hdphoto12.wdp"/><Relationship Id="rId9" Type="http://schemas.microsoft.com/office/2007/relationships/hdphoto" Target="../media/hdphoto14.wdp"/></Relationships>
</file>

<file path=ppt/slides/_rels/slide14.xml.rels><?xml version="1.0" encoding="UTF-8" standalone="yes"?>
<Relationships xmlns="http://schemas.openxmlformats.org/package/2006/relationships"><Relationship Id="rId8" Type="http://schemas.openxmlformats.org/officeDocument/2006/relationships/image" Target="../media/image58.png"/><Relationship Id="rId3" Type="http://schemas.microsoft.com/office/2007/relationships/hdphoto" Target="../media/hdphoto12.wdp"/><Relationship Id="rId7" Type="http://schemas.microsoft.com/office/2007/relationships/hdphoto" Target="../media/hdphoto14.wdp"/><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7.png"/><Relationship Id="rId10" Type="http://schemas.openxmlformats.org/officeDocument/2006/relationships/image" Target="../media/image60.png"/><Relationship Id="rId4" Type="http://schemas.openxmlformats.org/officeDocument/2006/relationships/image" Target="../media/image53.png"/><Relationship Id="rId9" Type="http://schemas.openxmlformats.org/officeDocument/2006/relationships/image" Target="../media/image59.png"/></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1.png"/><Relationship Id="rId1" Type="http://schemas.openxmlformats.org/officeDocument/2006/relationships/slideLayout" Target="../slideLayouts/slideLayout7.xml"/><Relationship Id="rId5" Type="http://schemas.microsoft.com/office/2007/relationships/hdphoto" Target="../media/hdphoto14.wdp"/><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2.png"/><Relationship Id="rId5" Type="http://schemas.microsoft.com/office/2007/relationships/hdphoto" Target="../media/hdphoto14.wdp"/><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2.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6.png"/><Relationship Id="rId4" Type="http://schemas.openxmlformats.org/officeDocument/2006/relationships/image" Target="../media/image65.png"/></Relationships>
</file>

<file path=ppt/slides/_rels/slide18.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6.png"/><Relationship Id="rId3" Type="http://schemas.openxmlformats.org/officeDocument/2006/relationships/image" Target="../media/image63.png"/><Relationship Id="rId7" Type="http://schemas.microsoft.com/office/2007/relationships/hdphoto" Target="../media/hdphoto16.wdp"/><Relationship Id="rId12" Type="http://schemas.openxmlformats.org/officeDocument/2006/relationships/image" Target="../media/image65.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8.png"/><Relationship Id="rId11" Type="http://schemas.openxmlformats.org/officeDocument/2006/relationships/image" Target="../media/image64.png"/><Relationship Id="rId5" Type="http://schemas.openxmlformats.org/officeDocument/2006/relationships/image" Target="../media/image67.png"/><Relationship Id="rId15" Type="http://schemas.microsoft.com/office/2007/relationships/hdphoto" Target="../media/hdphoto17.wdp"/><Relationship Id="rId10" Type="http://schemas.microsoft.com/office/2007/relationships/hdphoto" Target="../media/hdphoto14.wdp"/><Relationship Id="rId4" Type="http://schemas.openxmlformats.org/officeDocument/2006/relationships/image" Target="../media/image62.png"/><Relationship Id="rId9" Type="http://schemas.openxmlformats.org/officeDocument/2006/relationships/image" Target="../media/image55.png"/><Relationship Id="rId14" Type="http://schemas.openxmlformats.org/officeDocument/2006/relationships/image" Target="../media/image69.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microsoft.com/office/2007/relationships/hdphoto" Target="../media/hdphoto11.wdp"/></Relationships>
</file>

<file path=ppt/slides/_rels/slide2.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3.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7.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76.png"/><Relationship Id="rId2" Type="http://schemas.openxmlformats.org/officeDocument/2006/relationships/image" Target="../media/image72.png"/><Relationship Id="rId1" Type="http://schemas.openxmlformats.org/officeDocument/2006/relationships/slideLayout" Target="../slideLayouts/slideLayout4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8.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7.png"/><Relationship Id="rId7" Type="http://schemas.openxmlformats.org/officeDocument/2006/relationships/image" Target="../media/image76.png"/><Relationship Id="rId2" Type="http://schemas.openxmlformats.org/officeDocument/2006/relationships/image" Target="../media/image72.png"/><Relationship Id="rId1" Type="http://schemas.openxmlformats.org/officeDocument/2006/relationships/slideLayout" Target="../slideLayouts/slideLayout4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9" Type="http://schemas.microsoft.com/office/2007/relationships/hdphoto" Target="../media/hdphoto18.wdp"/></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7" Type="http://schemas.microsoft.com/office/2007/relationships/hdphoto" Target="../media/hdphoto18.wdp"/><Relationship Id="rId2" Type="http://schemas.openxmlformats.org/officeDocument/2006/relationships/image" Target="../media/image73.png"/><Relationship Id="rId1" Type="http://schemas.openxmlformats.org/officeDocument/2006/relationships/slideLayout" Target="../slideLayouts/slideLayout43.xml"/><Relationship Id="rId6" Type="http://schemas.openxmlformats.org/officeDocument/2006/relationships/image" Target="../media/image78.png"/><Relationship Id="rId5" Type="http://schemas.openxmlformats.org/officeDocument/2006/relationships/image" Target="../media/image76.png"/><Relationship Id="rId4" Type="http://schemas.openxmlformats.org/officeDocument/2006/relationships/image" Target="../media/image7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7" Type="http://schemas.microsoft.com/office/2007/relationships/hdphoto" Target="../media/hdphoto18.wdp"/><Relationship Id="rId2" Type="http://schemas.openxmlformats.org/officeDocument/2006/relationships/image" Target="../media/image73.png"/><Relationship Id="rId1" Type="http://schemas.openxmlformats.org/officeDocument/2006/relationships/slideLayout" Target="../slideLayouts/slideLayout43.xml"/><Relationship Id="rId6" Type="http://schemas.openxmlformats.org/officeDocument/2006/relationships/image" Target="../media/image78.png"/><Relationship Id="rId5" Type="http://schemas.openxmlformats.org/officeDocument/2006/relationships/image" Target="../media/image76.png"/><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microsoft.com/office/2007/relationships/hdphoto" Target="../media/hdphoto10.wdp"/></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4.xml"/></Relationships>
</file>

<file path=ppt/slides/_rels/slide3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6.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84.png"/><Relationship Id="rId7" Type="http://schemas.openxmlformats.org/officeDocument/2006/relationships/image" Target="../media/image81.png"/><Relationship Id="rId2" Type="http://schemas.openxmlformats.org/officeDocument/2006/relationships/image" Target="../media/image83.png"/><Relationship Id="rId1" Type="http://schemas.openxmlformats.org/officeDocument/2006/relationships/slideLayout" Target="../slideLayouts/slideLayout6.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85.png"/></Relationships>
</file>

<file path=ppt/slides/_rels/slide3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84.png"/><Relationship Id="rId7" Type="http://schemas.openxmlformats.org/officeDocument/2006/relationships/image" Target="../media/image80.png"/><Relationship Id="rId2" Type="http://schemas.openxmlformats.org/officeDocument/2006/relationships/image" Target="../media/image83.png"/><Relationship Id="rId1" Type="http://schemas.openxmlformats.org/officeDocument/2006/relationships/slideLayout" Target="../slideLayouts/slideLayout6.xml"/><Relationship Id="rId6" Type="http://schemas.openxmlformats.org/officeDocument/2006/relationships/image" Target="../media/image79.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82.png"/></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6.png"/><Relationship Id="rId1" Type="http://schemas.openxmlformats.org/officeDocument/2006/relationships/slideLayout" Target="../slideLayouts/slideLayout6.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37.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87.png"/><Relationship Id="rId7" Type="http://schemas.openxmlformats.org/officeDocument/2006/relationships/image" Target="../media/image81.png"/><Relationship Id="rId2" Type="http://schemas.openxmlformats.org/officeDocument/2006/relationships/image" Target="../media/image86.png"/><Relationship Id="rId1" Type="http://schemas.openxmlformats.org/officeDocument/2006/relationships/slideLayout" Target="../slideLayouts/slideLayout6.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88.png"/></Relationships>
</file>

<file path=ppt/slides/_rels/slide38.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48.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40.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99.png"/><Relationship Id="rId1" Type="http://schemas.openxmlformats.org/officeDocument/2006/relationships/slideLayout" Target="../slideLayouts/slideLayout44.xml"/></Relationships>
</file>

<file path=ppt/slides/_rels/slide4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xml"/><Relationship Id="rId1" Type="http://schemas.openxmlformats.org/officeDocument/2006/relationships/slideLayout" Target="../slideLayouts/slideLayout44.xml"/><Relationship Id="rId4" Type="http://schemas.microsoft.com/office/2007/relationships/hdphoto" Target="../media/hdphoto20.wdp"/></Relationships>
</file>

<file path=ppt/slides/_rels/slide4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44.xml"/></Relationships>
</file>

<file path=ppt/slides/_rels/slide4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49.xml"/></Relationships>
</file>

<file path=ppt/slides/_rels/slide4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44.xml"/></Relationships>
</file>

<file path=ppt/slides/_rels/slide4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xml"/><Relationship Id="rId1" Type="http://schemas.openxmlformats.org/officeDocument/2006/relationships/slideLayout" Target="../slideLayouts/slideLayout44.xml"/><Relationship Id="rId4" Type="http://schemas.microsoft.com/office/2007/relationships/hdphoto" Target="../media/hdphoto21.wdp"/></Relationships>
</file>

<file path=ppt/slides/_rels/slide4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3.xml"/><Relationship Id="rId1" Type="http://schemas.openxmlformats.org/officeDocument/2006/relationships/slideLayout" Target="../slideLayouts/slideLayout44.xml"/><Relationship Id="rId4" Type="http://schemas.microsoft.com/office/2007/relationships/hdphoto" Target="../media/hdphoto22.wdp"/></Relationships>
</file>

<file path=ppt/slides/_rels/slide47.xml.rels><?xml version="1.0" encoding="UTF-8" standalone="yes"?>
<Relationships xmlns="http://schemas.openxmlformats.org/package/2006/relationships"><Relationship Id="rId8" Type="http://schemas.microsoft.com/office/2007/relationships/hdphoto" Target="../media/hdphoto25.wdp"/><Relationship Id="rId3" Type="http://schemas.openxmlformats.org/officeDocument/2006/relationships/image" Target="../media/image104.png"/><Relationship Id="rId7" Type="http://schemas.openxmlformats.org/officeDocument/2006/relationships/image" Target="../media/image106.png"/><Relationship Id="rId12" Type="http://schemas.openxmlformats.org/officeDocument/2006/relationships/image" Target="../media/image109.png"/><Relationship Id="rId2" Type="http://schemas.openxmlformats.org/officeDocument/2006/relationships/notesSlide" Target="../notesSlides/notesSlide14.xml"/><Relationship Id="rId1" Type="http://schemas.openxmlformats.org/officeDocument/2006/relationships/slideLayout" Target="../slideLayouts/slideLayout48.xml"/><Relationship Id="rId6" Type="http://schemas.microsoft.com/office/2007/relationships/hdphoto" Target="../media/hdphoto24.wdp"/><Relationship Id="rId11" Type="http://schemas.microsoft.com/office/2007/relationships/hdphoto" Target="../media/hdphoto26.wdp"/><Relationship Id="rId5" Type="http://schemas.openxmlformats.org/officeDocument/2006/relationships/image" Target="../media/image105.png"/><Relationship Id="rId10" Type="http://schemas.openxmlformats.org/officeDocument/2006/relationships/image" Target="../media/image108.png"/><Relationship Id="rId4" Type="http://schemas.microsoft.com/office/2007/relationships/hdphoto" Target="../media/hdphoto23.wdp"/><Relationship Id="rId9" Type="http://schemas.openxmlformats.org/officeDocument/2006/relationships/image" Target="../media/image10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9.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48.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5.xml"/><Relationship Id="rId1" Type="http://schemas.openxmlformats.org/officeDocument/2006/relationships/slideLayout" Target="../slideLayouts/slideLayout44.xml"/></Relationships>
</file>

<file path=ppt/slides/_rels/slide51.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16.xml"/><Relationship Id="rId1" Type="http://schemas.openxmlformats.org/officeDocument/2006/relationships/slideLayout" Target="../slideLayouts/slideLayout44.xml"/><Relationship Id="rId4" Type="http://schemas.openxmlformats.org/officeDocument/2006/relationships/image" Target="../media/image112.png"/></Relationships>
</file>

<file path=ppt/slides/_rels/slide5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7.xml"/><Relationship Id="rId1" Type="http://schemas.openxmlformats.org/officeDocument/2006/relationships/slideLayout" Target="../slideLayouts/slideLayout44.xml"/><Relationship Id="rId4" Type="http://schemas.openxmlformats.org/officeDocument/2006/relationships/image" Target="../media/image114.png"/></Relationships>
</file>

<file path=ppt/slides/_rels/slide5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8.xml"/><Relationship Id="rId1" Type="http://schemas.openxmlformats.org/officeDocument/2006/relationships/slideLayout" Target="../slideLayouts/slideLayout44.xml"/><Relationship Id="rId5" Type="http://schemas.openxmlformats.org/officeDocument/2006/relationships/image" Target="../media/image115.png"/><Relationship Id="rId4" Type="http://schemas.openxmlformats.org/officeDocument/2006/relationships/image" Target="../media/image114.png"/></Relationships>
</file>

<file path=ppt/slides/_rels/slide5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9.xml"/><Relationship Id="rId1" Type="http://schemas.openxmlformats.org/officeDocument/2006/relationships/slideLayout" Target="../slideLayouts/slideLayout44.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5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microsoft.com/office/2007/relationships/hdphoto" Target="../media/hdphoto6.wdp"/><Relationship Id="rId7" Type="http://schemas.microsoft.com/office/2007/relationships/hdphoto" Target="../media/hdphoto8.wdp"/><Relationship Id="rId2"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46.png"/><Relationship Id="rId5" Type="http://schemas.microsoft.com/office/2007/relationships/hdphoto" Target="../media/hdphoto7.wdp"/><Relationship Id="rId4" Type="http://schemas.openxmlformats.org/officeDocument/2006/relationships/image" Target="../media/image4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Windows Azure Has Grown Up</a:t>
            </a:r>
            <a:endParaRPr lang="en-US" dirty="0"/>
          </a:p>
        </p:txBody>
      </p:sp>
      <p:sp>
        <p:nvSpPr>
          <p:cNvPr id="5" name="Text Placeholder 4"/>
          <p:cNvSpPr>
            <a:spLocks noGrp="1"/>
          </p:cNvSpPr>
          <p:nvPr>
            <p:ph type="body" sz="quarter" idx="11"/>
          </p:nvPr>
        </p:nvSpPr>
        <p:spPr>
          <a:xfrm>
            <a:off x="519113" y="4612341"/>
            <a:ext cx="5454333" cy="738664"/>
          </a:xfrm>
        </p:spPr>
        <p:txBody>
          <a:bodyPr/>
          <a:lstStyle/>
          <a:p>
            <a:r>
              <a:rPr lang="en-CA" dirty="0" smtClean="0"/>
              <a:t>Tyler Doerksen</a:t>
            </a:r>
            <a:endParaRPr lang="en-CA" dirty="0" smtClean="0"/>
          </a:p>
          <a:p>
            <a:r>
              <a:rPr lang="en-CA" dirty="0" smtClean="0"/>
              <a:t>Imaginet</a:t>
            </a:r>
            <a:endParaRPr lang="en-US" dirty="0"/>
          </a:p>
        </p:txBody>
      </p:sp>
    </p:spTree>
    <p:extLst>
      <p:ext uri="{BB962C8B-B14F-4D97-AF65-F5344CB8AC3E}">
        <p14:creationId xmlns:p14="http://schemas.microsoft.com/office/powerpoint/2010/main" val="40291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8318090" y="0"/>
            <a:ext cx="3883438"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Rectangle 2"/>
          <p:cNvSpPr/>
          <p:nvPr/>
        </p:nvSpPr>
        <p:spPr bwMode="auto">
          <a:xfrm>
            <a:off x="0" y="0"/>
            <a:ext cx="4170541"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 name="CS"/>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884242" y="1881030"/>
            <a:ext cx="2505113" cy="2505113"/>
          </a:xfrm>
          <a:prstGeom prst="rect">
            <a:avLst/>
          </a:prstGeom>
        </p:spPr>
      </p:pic>
      <p:sp>
        <p:nvSpPr>
          <p:cNvPr id="5" name="CS Text"/>
          <p:cNvSpPr txBox="1">
            <a:spLocks/>
          </p:cNvSpPr>
          <p:nvPr/>
        </p:nvSpPr>
        <p:spPr>
          <a:xfrm>
            <a:off x="4884242" y="4418249"/>
            <a:ext cx="2505113" cy="1218795"/>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4400" dirty="0" smtClean="0">
                <a:solidFill>
                  <a:schemeClr val="tx1">
                    <a:alpha val="99000"/>
                  </a:schemeClr>
                </a:solidFill>
              </a:rPr>
              <a:t>Cloud </a:t>
            </a:r>
          </a:p>
          <a:p>
            <a:pPr algn="ctr">
              <a:tabLst>
                <a:tab pos="1089025" algn="l"/>
              </a:tabLst>
            </a:pPr>
            <a:r>
              <a:rPr lang="en-US" sz="4400" dirty="0" smtClean="0">
                <a:solidFill>
                  <a:schemeClr val="tx1">
                    <a:alpha val="99000"/>
                  </a:schemeClr>
                </a:solidFill>
              </a:rPr>
              <a:t>services</a:t>
            </a:r>
            <a:endParaRPr lang="en-US" sz="4400" dirty="0">
              <a:solidFill>
                <a:schemeClr val="tx1">
                  <a:alpha val="99000"/>
                </a:schemeClr>
              </a:solidFill>
            </a:endParaRPr>
          </a:p>
        </p:txBody>
      </p:sp>
      <p:sp>
        <p:nvSpPr>
          <p:cNvPr id="7" name="Web Sites Text"/>
          <p:cNvSpPr txBox="1">
            <a:spLocks/>
          </p:cNvSpPr>
          <p:nvPr/>
        </p:nvSpPr>
        <p:spPr>
          <a:xfrm>
            <a:off x="9031791" y="4418249"/>
            <a:ext cx="2674711"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sz="4400" dirty="0" smtClean="0">
                <a:solidFill>
                  <a:schemeClr val="bg1">
                    <a:alpha val="99000"/>
                  </a:schemeClr>
                </a:solidFill>
              </a:rPr>
              <a:t>Web sites </a:t>
            </a:r>
            <a:endParaRPr sz="4400" dirty="0">
              <a:solidFill>
                <a:schemeClr val="bg1">
                  <a:alpha val="99000"/>
                </a:schemeClr>
              </a:solidFill>
            </a:endParaRPr>
          </a:p>
        </p:txBody>
      </p:sp>
      <p:pic>
        <p:nvPicPr>
          <p:cNvPr id="8" name="Web Sites"/>
          <p:cNvPicPr>
            <a:picLocks noChangeAspect="1"/>
          </p:cNvPicPr>
          <p:nvPr/>
        </p:nvPicPr>
        <p:blipFill>
          <a:blip r:embed="rId5">
            <a:lum bright="70000" contrast="-70000"/>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031791" y="2003551"/>
            <a:ext cx="2272076" cy="2272076"/>
          </a:xfrm>
          <a:prstGeom prst="rect">
            <a:avLst/>
          </a:prstGeom>
        </p:spPr>
      </p:pic>
      <p:sp>
        <p:nvSpPr>
          <p:cNvPr id="9" name="Virtual machines text"/>
          <p:cNvSpPr txBox="1">
            <a:spLocks/>
          </p:cNvSpPr>
          <p:nvPr/>
        </p:nvSpPr>
        <p:spPr>
          <a:xfrm>
            <a:off x="1053849" y="4418249"/>
            <a:ext cx="2272076" cy="1218795"/>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sz="4400" dirty="0" smtClean="0">
                <a:solidFill>
                  <a:schemeClr val="bg1">
                    <a:alpha val="99000"/>
                  </a:schemeClr>
                </a:solidFill>
              </a:rPr>
              <a:t>Virtual </a:t>
            </a:r>
          </a:p>
          <a:p>
            <a:pPr algn="ctr">
              <a:tabLst>
                <a:tab pos="1089025" algn="l"/>
              </a:tabLst>
            </a:pPr>
            <a:r>
              <a:rPr sz="4400" dirty="0">
                <a:solidFill>
                  <a:schemeClr val="bg1">
                    <a:alpha val="99000"/>
                  </a:schemeClr>
                </a:solidFill>
              </a:rPr>
              <a:t>m</a:t>
            </a:r>
            <a:r>
              <a:rPr sz="4400" dirty="0" smtClean="0">
                <a:solidFill>
                  <a:schemeClr val="bg1">
                    <a:alpha val="99000"/>
                  </a:schemeClr>
                </a:solidFill>
              </a:rPr>
              <a:t>achines</a:t>
            </a:r>
            <a:endParaRPr sz="4400" dirty="0">
              <a:solidFill>
                <a:schemeClr val="bg1">
                  <a:alpha val="99000"/>
                </a:schemeClr>
              </a:solidFill>
            </a:endParaRPr>
          </a:p>
        </p:txBody>
      </p:sp>
      <p:pic>
        <p:nvPicPr>
          <p:cNvPr id="10" name="Virtual machines"/>
          <p:cNvPicPr>
            <a:picLocks noChangeAspect="1"/>
          </p:cNvPicPr>
          <p:nvPr/>
        </p:nvPicPr>
        <p:blipFill>
          <a:blip r:embed="rId7">
            <a:lum bright="70000" contrast="-70000"/>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3849" y="1997549"/>
            <a:ext cx="2272076" cy="2272076"/>
          </a:xfrm>
          <a:prstGeom prst="rect">
            <a:avLst/>
          </a:prstGeom>
        </p:spPr>
      </p:pic>
    </p:spTree>
    <p:extLst>
      <p:ext uri="{BB962C8B-B14F-4D97-AF65-F5344CB8AC3E}">
        <p14:creationId xmlns:p14="http://schemas.microsoft.com/office/powerpoint/2010/main" val="42853781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up)">
                                      <p:cBhvr>
                                        <p:cTn id="16" dur="500"/>
                                        <p:tgtEl>
                                          <p:spTgt spid="3"/>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250"/>
                                        <p:tgtEl>
                                          <p:spTgt spid="10"/>
                                        </p:tgtEl>
                                      </p:cBhvr>
                                    </p:animEffect>
                                  </p:childTnLst>
                                </p:cTn>
                              </p:par>
                            </p:childTnLst>
                          </p:cTn>
                        </p:par>
                        <p:par>
                          <p:cTn id="21" fill="hold">
                            <p:stCondLst>
                              <p:cond delay="750"/>
                            </p:stCondLst>
                            <p:childTnLst>
                              <p:par>
                                <p:cTn id="22" presetID="10"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25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250"/>
                                        <p:tgtEl>
                                          <p:spTgt spid="8"/>
                                        </p:tgtEl>
                                      </p:cBhvr>
                                    </p:animEffect>
                                  </p:childTnLst>
                                </p:cTn>
                              </p:par>
                            </p:childTnLst>
                          </p:cTn>
                        </p:par>
                        <p:par>
                          <p:cTn id="34" fill="hold">
                            <p:stCondLst>
                              <p:cond delay="750"/>
                            </p:stCondLst>
                            <p:childTnLst>
                              <p:par>
                                <p:cTn id="35" presetID="10" presetClass="entr" presetSubtype="0"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5" grpId="0"/>
      <p:bldP spid="7"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81850" y="2111566"/>
            <a:ext cx="3066325" cy="3066325"/>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smtClean="0">
                <a:solidFill>
                  <a:schemeClr val="tx1">
                    <a:alpha val="99000"/>
                  </a:schemeClr>
                </a:solidFill>
              </a:rPr>
              <a:t>Cloud </a:t>
            </a:r>
            <a:r>
              <a:rPr lang="en-US" dirty="0">
                <a:solidFill>
                  <a:schemeClr val="tx1">
                    <a:alpha val="99000"/>
                  </a:schemeClr>
                </a:solidFill>
              </a:rPr>
              <a:t>services</a:t>
            </a:r>
          </a:p>
        </p:txBody>
      </p:sp>
      <p:sp>
        <p:nvSpPr>
          <p:cNvPr id="6"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smtClean="0">
                <a:latin typeface="+mn-lt"/>
              </a:rPr>
              <a:t>Build infinitely scalable apps and services</a:t>
            </a:r>
          </a:p>
          <a:p>
            <a:pPr marL="3175" indent="0">
              <a:lnSpc>
                <a:spcPct val="100000"/>
              </a:lnSpc>
              <a:buNone/>
            </a:pPr>
            <a:r>
              <a:rPr lang="en-US" sz="2400" dirty="0" smtClean="0">
                <a:latin typeface="+mn-lt"/>
              </a:rPr>
              <a:t>Support rich multi-tier architectures</a:t>
            </a:r>
          </a:p>
          <a:p>
            <a:pPr marL="3175" indent="0">
              <a:lnSpc>
                <a:spcPct val="100000"/>
              </a:lnSpc>
              <a:buNone/>
            </a:pPr>
            <a:r>
              <a:rPr lang="en-US" sz="2400" dirty="0" smtClean="0">
                <a:latin typeface="+mn-lt"/>
              </a:rPr>
              <a:t>Automated application management</a:t>
            </a:r>
          </a:p>
        </p:txBody>
      </p:sp>
    </p:spTree>
    <p:extLst>
      <p:ext uri="{BB962C8B-B14F-4D97-AF65-F5344CB8AC3E}">
        <p14:creationId xmlns:p14="http://schemas.microsoft.com/office/powerpoint/2010/main" val="1643095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25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25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2510453"/>
            <a:ext cx="10237787" cy="1994392"/>
          </a:xfrm>
        </p:spPr>
        <p:txBody>
          <a:bodyPr/>
          <a:lstStyle/>
          <a:p>
            <a:r>
              <a:rPr lang="en-US" dirty="0"/>
              <a:t>Cloud services: </a:t>
            </a:r>
            <a:br>
              <a:rPr lang="en-US" dirty="0"/>
            </a:br>
            <a:r>
              <a:rPr lang="en-US" dirty="0" smtClean="0"/>
              <a:t>Development</a:t>
            </a:r>
            <a:endParaRPr lang="en-US"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7545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3">
            <a:alphaModFix amt="40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p:blipFill>
        <p:spPr>
          <a:xfrm>
            <a:off x="-29819" y="205913"/>
            <a:ext cx="12248783" cy="6652087"/>
          </a:xfrm>
          <a:prstGeom prst="rect">
            <a:avLst/>
          </a:prstGeom>
          <a:blipFill dpi="0" rotWithShape="1">
            <a:blip r:embed="rId5" cstate="print">
              <a:alphaModFix amt="40000"/>
            </a:blip>
            <a:srcRect/>
            <a:stretch>
              <a:fillRect/>
            </a:stretch>
          </a:blipFill>
          <a:ln w="55000" cap="flat" cmpd="thickThin" algn="ctr">
            <a:noFill/>
            <a:prstDash val="solid"/>
            <a:headEnd type="none" w="med" len="med"/>
            <a:tailEnd type="none" w="med" len="med"/>
          </a:ln>
          <a:effectLst/>
        </p:spPr>
      </p:pic>
      <p:pic>
        <p:nvPicPr>
          <p:cNvPr id="12" name="Picture 11"/>
          <p:cNvPicPr>
            <a:picLocks noChangeAspect="1"/>
          </p:cNvPicPr>
          <p:nvPr/>
        </p:nvPicPr>
        <p:blipFill>
          <a:blip r:embed="rId6">
            <a:biLevel thresh="25000"/>
            <a:extLst>
              <a:ext uri="{BEBA8EAE-BF5A-486C-A8C5-ECC9F3942E4B}">
                <a14:imgProps xmlns:a14="http://schemas.microsoft.com/office/drawing/2010/main">
                  <a14:imgLayer r:embed="rId7">
                    <a14:imgEffect>
                      <a14:colorTemperature colorTemp="11500"/>
                    </a14:imgEffect>
                    <a14:imgEffect>
                      <a14:saturation sat="33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547124" y="-210770"/>
            <a:ext cx="3124297" cy="3124297"/>
          </a:xfrm>
          <a:prstGeom prst="rect">
            <a:avLst/>
          </a:prstGeom>
        </p:spPr>
      </p:pic>
      <p:grpSp>
        <p:nvGrpSpPr>
          <p:cNvPr id="16" name="Group 15"/>
          <p:cNvGrpSpPr/>
          <p:nvPr/>
        </p:nvGrpSpPr>
        <p:grpSpPr>
          <a:xfrm>
            <a:off x="5304100" y="5081480"/>
            <a:ext cx="1567543" cy="979715"/>
            <a:chOff x="2075433" y="3557736"/>
            <a:chExt cx="1567543" cy="979715"/>
          </a:xfrm>
        </p:grpSpPr>
        <p:sp>
          <p:nvSpPr>
            <p:cNvPr id="14" name="Rounded Rectangle 13"/>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1" name="Picture 10"/>
            <p:cNvPicPr>
              <a:picLocks noChangeAspect="1"/>
            </p:cNvPicPr>
            <p:nvPr/>
          </p:nvPicPr>
          <p:blipFill>
            <a:blip r:embed="rId8" cstate="print">
              <a:duotone>
                <a:prstClr val="black"/>
                <a:schemeClr val="bg1">
                  <a:tint val="45000"/>
                  <a:satMod val="400000"/>
                </a:schemeClr>
              </a:duotone>
              <a:extLst>
                <a:ext uri="{BEBA8EAE-BF5A-486C-A8C5-ECC9F3942E4B}">
                  <a14:imgProps xmlns:a14="http://schemas.microsoft.com/office/drawing/2010/main">
                    <a14:imgLayer r:embed="rId9">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15" name="TextBox 14"/>
            <p:cNvSpPr txBox="1"/>
            <p:nvPr/>
          </p:nvSpPr>
          <p:spPr>
            <a:xfrm>
              <a:off x="2762201" y="3846372"/>
              <a:ext cx="750718" cy="393954"/>
            </a:xfrm>
            <a:prstGeom prst="rect">
              <a:avLst/>
            </a:prstGeom>
            <a:noFill/>
          </p:spPr>
          <p:txBody>
            <a:bodyPr wrap="none" lIns="0" tIns="0" rIns="0" bIns="0" rtlCol="0">
              <a:spAutoFit/>
            </a:bodyPr>
            <a:lstStyle/>
            <a:p>
              <a:pPr defTabSz="1218987">
                <a:lnSpc>
                  <a:spcPct val="80000"/>
                </a:lnSpc>
                <a:buSzPct val="80000"/>
              </a:pPr>
              <a:r>
                <a:rPr lang="en-US" sz="1600" dirty="0" smtClean="0">
                  <a:solidFill>
                    <a:srgbClr val="FFFFFF">
                      <a:alpha val="99000"/>
                    </a:srgbClr>
                  </a:solidFill>
                </a:rPr>
                <a:t>Service</a:t>
              </a:r>
              <a:br>
                <a:rPr lang="en-US" sz="1600" dirty="0" smtClean="0">
                  <a:solidFill>
                    <a:srgbClr val="FFFFFF">
                      <a:alpha val="99000"/>
                    </a:srgbClr>
                  </a:solidFill>
                </a:rPr>
              </a:br>
              <a:r>
                <a:rPr lang="en-US" sz="1600" dirty="0" smtClean="0">
                  <a:solidFill>
                    <a:srgbClr val="FFFFFF">
                      <a:alpha val="99000"/>
                    </a:srgbClr>
                  </a:solidFill>
                </a:rPr>
                <a:t>Package</a:t>
              </a:r>
              <a:endParaRPr lang="en-US" sz="1600" dirty="0">
                <a:solidFill>
                  <a:srgbClr val="FFFFFF">
                    <a:alpha val="99000"/>
                  </a:srgbClr>
                </a:solidFill>
              </a:endParaRPr>
            </a:p>
          </p:txBody>
        </p:sp>
      </p:grpSp>
      <p:sp>
        <p:nvSpPr>
          <p:cNvPr id="10" name="Up Arrow 9"/>
          <p:cNvSpPr/>
          <p:nvPr/>
        </p:nvSpPr>
        <p:spPr bwMode="auto">
          <a:xfrm>
            <a:off x="5430233" y="2736068"/>
            <a:ext cx="1295400" cy="2222021"/>
          </a:xfrm>
          <a:prstGeom prst="upArrow">
            <a:avLst/>
          </a:prstGeom>
          <a:solidFill>
            <a:srgbClr val="7ECCFF">
              <a:alpha val="2392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6" name="Group 25"/>
          <p:cNvGrpSpPr/>
          <p:nvPr/>
        </p:nvGrpSpPr>
        <p:grpSpPr>
          <a:xfrm>
            <a:off x="5304100" y="1099173"/>
            <a:ext cx="1567543" cy="979715"/>
            <a:chOff x="2075433" y="3557736"/>
            <a:chExt cx="1567543" cy="979715"/>
          </a:xfrm>
        </p:grpSpPr>
        <p:sp>
          <p:nvSpPr>
            <p:cNvPr id="27" name="Rounded Rectangle 26"/>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8" cstate="print">
              <a:duotone>
                <a:prstClr val="black"/>
                <a:schemeClr val="bg1">
                  <a:tint val="45000"/>
                  <a:satMod val="400000"/>
                </a:schemeClr>
              </a:duotone>
              <a:extLst>
                <a:ext uri="{BEBA8EAE-BF5A-486C-A8C5-ECC9F3942E4B}">
                  <a14:imgProps xmlns:a14="http://schemas.microsoft.com/office/drawing/2010/main">
                    <a14:imgLayer r:embed="rId9">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29" name="TextBox 28"/>
            <p:cNvSpPr txBox="1"/>
            <p:nvPr/>
          </p:nvSpPr>
          <p:spPr>
            <a:xfrm>
              <a:off x="2762201" y="3846372"/>
              <a:ext cx="750718" cy="393954"/>
            </a:xfrm>
            <a:prstGeom prst="rect">
              <a:avLst/>
            </a:prstGeom>
            <a:noFill/>
          </p:spPr>
          <p:txBody>
            <a:bodyPr wrap="none" lIns="0" tIns="0" rIns="0" bIns="0" rtlCol="0">
              <a:spAutoFit/>
            </a:bodyPr>
            <a:lstStyle/>
            <a:p>
              <a:pPr defTabSz="1218987">
                <a:lnSpc>
                  <a:spcPct val="80000"/>
                </a:lnSpc>
                <a:buSzPct val="80000"/>
              </a:pPr>
              <a:r>
                <a:rPr lang="en-US" sz="1600" dirty="0" smtClean="0">
                  <a:solidFill>
                    <a:srgbClr val="FFFFFF">
                      <a:alpha val="99000"/>
                    </a:srgbClr>
                  </a:solidFill>
                </a:rPr>
                <a:t>Service</a:t>
              </a:r>
              <a:br>
                <a:rPr lang="en-US" sz="1600" dirty="0" smtClean="0">
                  <a:solidFill>
                    <a:srgbClr val="FFFFFF">
                      <a:alpha val="99000"/>
                    </a:srgbClr>
                  </a:solidFill>
                </a:rPr>
              </a:br>
              <a:r>
                <a:rPr lang="en-US" sz="1600" dirty="0" smtClean="0">
                  <a:solidFill>
                    <a:srgbClr val="FFFFFF">
                      <a:alpha val="99000"/>
                    </a:srgbClr>
                  </a:solidFill>
                </a:rPr>
                <a:t>Package</a:t>
              </a:r>
              <a:endParaRPr lang="en-US" sz="1600" dirty="0">
                <a:solidFill>
                  <a:srgbClr val="FFFFFF">
                    <a:alpha val="99000"/>
                  </a:srgbClr>
                </a:solidFill>
              </a:endParaRPr>
            </a:p>
          </p:txBody>
        </p:sp>
      </p:grpSp>
      <p:pic>
        <p:nvPicPr>
          <p:cNvPr id="33" name="Picture 32"/>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483260" y="1016086"/>
            <a:ext cx="1658836" cy="192817"/>
          </a:xfrm>
          <a:prstGeom prst="rect">
            <a:avLst/>
          </a:prstGeom>
        </p:spPr>
      </p:pic>
      <p:sp>
        <p:nvSpPr>
          <p:cNvPr id="17" name="Freeform 27"/>
          <p:cNvSpPr>
            <a:spLocks noChangeAspect="1" noEditPoints="1"/>
          </p:cNvSpPr>
          <p:nvPr/>
        </p:nvSpPr>
        <p:spPr bwMode="black">
          <a:xfrm>
            <a:off x="4968573" y="4939729"/>
            <a:ext cx="2238561" cy="144202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030108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250"/>
                                        <p:tgtEl>
                                          <p:spTgt spid="33"/>
                                        </p:tgtEl>
                                      </p:cBhvr>
                                    </p:animEffect>
                                  </p:childTnLst>
                                </p:cTn>
                              </p:par>
                              <p:par>
                                <p:cTn id="12" presetID="10" presetClass="entr" presetSubtype="0"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par>
                          <p:cTn id="15" fill="hold">
                            <p:stCondLst>
                              <p:cond delay="75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64" presetClass="path" presetSubtype="0" accel="50000" decel="50000" fill="hold" nodeType="afterEffect">
                                  <p:stCondLst>
                                    <p:cond delay="0"/>
                                  </p:stCondLst>
                                  <p:childTnLst>
                                    <p:animMotion origin="layout" path="M -3.16311E-6 1.48148E-6 L -3.16311E-6 -0.58033 " pathEditMode="relative" rAng="0" ptsTypes="AA">
                                      <p:cBhvr>
                                        <p:cTn id="23" dur="3000" fill="hold"/>
                                        <p:tgtEl>
                                          <p:spTgt spid="16"/>
                                        </p:tgtEl>
                                        <p:attrNameLst>
                                          <p:attrName>ppt_x</p:attrName>
                                          <p:attrName>ppt_y</p:attrName>
                                        </p:attrNameLst>
                                      </p:cBhvr>
                                      <p:rCtr x="0" y="-29028"/>
                                    </p:animMotion>
                                  </p:childTnLst>
                                </p:cTn>
                              </p:par>
                              <p:par>
                                <p:cTn id="24" presetID="10" presetClass="exit" presetSubtype="0" fill="hold" grpId="1" nodeType="withEffect">
                                  <p:stCondLst>
                                    <p:cond delay="500"/>
                                  </p:stCondLst>
                                  <p:childTnLst>
                                    <p:animEffect transition="out" filter="fade">
                                      <p:cBhvr>
                                        <p:cTn id="25" dur="3500"/>
                                        <p:tgtEl>
                                          <p:spTgt spid="10"/>
                                        </p:tgtEl>
                                      </p:cBhvr>
                                    </p:animEffect>
                                    <p:set>
                                      <p:cBhvr>
                                        <p:cTn id="26" dur="1" fill="hold">
                                          <p:stCondLst>
                                            <p:cond delay="3499"/>
                                          </p:stCondLst>
                                        </p:cTn>
                                        <p:tgtEl>
                                          <p:spTgt spid="10"/>
                                        </p:tgtEl>
                                        <p:attrNameLst>
                                          <p:attrName>style.visibility</p:attrName>
                                        </p:attrNameLst>
                                      </p:cBhvr>
                                      <p:to>
                                        <p:strVal val="hidden"/>
                                      </p:to>
                                    </p:set>
                                  </p:childTnLst>
                                </p:cTn>
                              </p:par>
                            </p:childTnLst>
                          </p:cTn>
                        </p:par>
                        <p:par>
                          <p:cTn id="27" fill="hold">
                            <p:stCondLst>
                              <p:cond delay="5750"/>
                            </p:stCondLst>
                            <p:childTnLst>
                              <p:par>
                                <p:cTn id="28" presetID="42" presetClass="exit" presetSubtype="0" fill="hold" nodeType="afterEffect">
                                  <p:stCondLst>
                                    <p:cond delay="1000"/>
                                  </p:stCondLst>
                                  <p:childTnLst>
                                    <p:animEffect transition="out" filter="fade">
                                      <p:cBhvr>
                                        <p:cTn id="29" dur="1500"/>
                                        <p:tgtEl>
                                          <p:spTgt spid="12"/>
                                        </p:tgtEl>
                                      </p:cBhvr>
                                    </p:animEffect>
                                    <p:anim calcmode="lin" valueType="num">
                                      <p:cBhvr>
                                        <p:cTn id="30" dur="1500"/>
                                        <p:tgtEl>
                                          <p:spTgt spid="12"/>
                                        </p:tgtEl>
                                        <p:attrNameLst>
                                          <p:attrName>ppt_x</p:attrName>
                                        </p:attrNameLst>
                                      </p:cBhvr>
                                      <p:tavLst>
                                        <p:tav tm="0">
                                          <p:val>
                                            <p:strVal val="ppt_x"/>
                                          </p:val>
                                        </p:tav>
                                        <p:tav tm="100000">
                                          <p:val>
                                            <p:strVal val="ppt_x"/>
                                          </p:val>
                                        </p:tav>
                                      </p:tavLst>
                                    </p:anim>
                                    <p:anim calcmode="lin" valueType="num">
                                      <p:cBhvr>
                                        <p:cTn id="31" dur="1500"/>
                                        <p:tgtEl>
                                          <p:spTgt spid="12"/>
                                        </p:tgtEl>
                                        <p:attrNameLst>
                                          <p:attrName>ppt_y</p:attrName>
                                        </p:attrNameLst>
                                      </p:cBhvr>
                                      <p:tavLst>
                                        <p:tav tm="0">
                                          <p:val>
                                            <p:strVal val="ppt_y"/>
                                          </p:val>
                                        </p:tav>
                                        <p:tav tm="100000">
                                          <p:val>
                                            <p:strVal val="ppt_y+.1"/>
                                          </p:val>
                                        </p:tav>
                                      </p:tavLst>
                                    </p:anim>
                                    <p:set>
                                      <p:cBhvr>
                                        <p:cTn id="32" dur="1" fill="hold">
                                          <p:stCondLst>
                                            <p:cond delay="1499"/>
                                          </p:stCondLst>
                                        </p:cTn>
                                        <p:tgtEl>
                                          <p:spTgt spid="12"/>
                                        </p:tgtEl>
                                        <p:attrNameLst>
                                          <p:attrName>style.visibility</p:attrName>
                                        </p:attrNameLst>
                                      </p:cBhvr>
                                      <p:to>
                                        <p:strVal val="hidden"/>
                                      </p:to>
                                    </p:set>
                                  </p:childTnLst>
                                </p:cTn>
                              </p:par>
                              <p:par>
                                <p:cTn id="33" presetID="42"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1000"/>
                                        <p:tgtEl>
                                          <p:spTgt spid="25"/>
                                        </p:tgtEl>
                                      </p:cBhvr>
                                    </p:animEffect>
                                    <p:anim calcmode="lin" valueType="num">
                                      <p:cBhvr>
                                        <p:cTn id="36" dur="1000" fill="hold"/>
                                        <p:tgtEl>
                                          <p:spTgt spid="25"/>
                                        </p:tgtEl>
                                        <p:attrNameLst>
                                          <p:attrName>ppt_x</p:attrName>
                                        </p:attrNameLst>
                                      </p:cBhvr>
                                      <p:tavLst>
                                        <p:tav tm="0">
                                          <p:val>
                                            <p:strVal val="#ppt_x"/>
                                          </p:val>
                                        </p:tav>
                                        <p:tav tm="100000">
                                          <p:val>
                                            <p:strVal val="#ppt_x"/>
                                          </p:val>
                                        </p:tav>
                                      </p:tavLst>
                                    </p:anim>
                                    <p:anim calcmode="lin" valueType="num">
                                      <p:cBhvr>
                                        <p:cTn id="37" dur="1000" fill="hold"/>
                                        <p:tgtEl>
                                          <p:spTgt spid="25"/>
                                        </p:tgtEl>
                                        <p:attrNameLst>
                                          <p:attrName>ppt_y</p:attrName>
                                        </p:attrNameLst>
                                      </p:cBhvr>
                                      <p:tavLst>
                                        <p:tav tm="0">
                                          <p:val>
                                            <p:strVal val="#ppt_y+.1"/>
                                          </p:val>
                                        </p:tav>
                                        <p:tav tm="100000">
                                          <p:val>
                                            <p:strVal val="#ppt_y"/>
                                          </p:val>
                                        </p:tav>
                                      </p:tavLst>
                                    </p:anim>
                                  </p:childTnLst>
                                </p:cTn>
                              </p:par>
                              <p:par>
                                <p:cTn id="38" presetID="42" presetClass="exit" presetSubtype="0" fill="hold" grpId="0" nodeType="withEffect">
                                  <p:stCondLst>
                                    <p:cond delay="0"/>
                                  </p:stCondLst>
                                  <p:childTnLst>
                                    <p:animEffect transition="out" filter="fade">
                                      <p:cBhvr>
                                        <p:cTn id="39" dur="500"/>
                                        <p:tgtEl>
                                          <p:spTgt spid="17"/>
                                        </p:tgtEl>
                                      </p:cBhvr>
                                    </p:animEffect>
                                    <p:anim calcmode="lin" valueType="num">
                                      <p:cBhvr>
                                        <p:cTn id="40" dur="500"/>
                                        <p:tgtEl>
                                          <p:spTgt spid="17"/>
                                        </p:tgtEl>
                                        <p:attrNameLst>
                                          <p:attrName>ppt_x</p:attrName>
                                        </p:attrNameLst>
                                      </p:cBhvr>
                                      <p:tavLst>
                                        <p:tav tm="0">
                                          <p:val>
                                            <p:strVal val="ppt_x"/>
                                          </p:val>
                                        </p:tav>
                                        <p:tav tm="100000">
                                          <p:val>
                                            <p:strVal val="ppt_x"/>
                                          </p:val>
                                        </p:tav>
                                      </p:tavLst>
                                    </p:anim>
                                    <p:anim calcmode="lin" valueType="num">
                                      <p:cBhvr>
                                        <p:cTn id="41" dur="500"/>
                                        <p:tgtEl>
                                          <p:spTgt spid="17"/>
                                        </p:tgtEl>
                                        <p:attrNameLst>
                                          <p:attrName>ppt_y</p:attrName>
                                        </p:attrNameLst>
                                      </p:cBhvr>
                                      <p:tavLst>
                                        <p:tav tm="0">
                                          <p:val>
                                            <p:strVal val="ppt_y"/>
                                          </p:val>
                                        </p:tav>
                                        <p:tav tm="100000">
                                          <p:val>
                                            <p:strVal val="ppt_y+.1"/>
                                          </p:val>
                                        </p:tav>
                                      </p:tavLst>
                                    </p:anim>
                                    <p:set>
                                      <p:cBhvr>
                                        <p:cTn id="42" dur="1" fill="hold">
                                          <p:stCondLst>
                                            <p:cond delay="499"/>
                                          </p:stCondLst>
                                        </p:cTn>
                                        <p:tgtEl>
                                          <p:spTgt spid="17"/>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par>
                                <p:cTn id="46" presetID="10" presetClass="exit" presetSubtype="0" fill="hold" nodeType="withEffect">
                                  <p:stCondLst>
                                    <p:cond delay="0"/>
                                  </p:stCondLst>
                                  <p:childTnLst>
                                    <p:animEffect transition="out" filter="fade">
                                      <p:cBhvr>
                                        <p:cTn id="47" dur="500"/>
                                        <p:tgtEl>
                                          <p:spTgt spid="33"/>
                                        </p:tgtEl>
                                      </p:cBhvr>
                                    </p:animEffect>
                                    <p:set>
                                      <p:cBhvr>
                                        <p:cTn id="48"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alphaModFix amt="40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p:blipFill>
        <p:spPr>
          <a:xfrm>
            <a:off x="-29819" y="205913"/>
            <a:ext cx="12248783" cy="6652087"/>
          </a:xfrm>
          <a:prstGeom prst="rect">
            <a:avLst/>
          </a:prstGeom>
          <a:blipFill dpi="0" rotWithShape="1">
            <a:blip r:embed="rId4" cstate="print">
              <a:alphaModFix amt="40000"/>
            </a:blip>
            <a:srcRect/>
            <a:stretch>
              <a:fillRect/>
            </a:stretch>
          </a:blipFill>
          <a:ln w="55000" cap="flat" cmpd="thickThin" algn="ctr">
            <a:noFill/>
            <a:prstDash val="solid"/>
            <a:headEnd type="none" w="med" len="med"/>
            <a:tailEnd type="none" w="med" len="med"/>
          </a:ln>
          <a:effectLst/>
        </p:spPr>
      </p:pic>
      <p:pic>
        <p:nvPicPr>
          <p:cNvPr id="55" name="Picture 5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8002204" y="4731744"/>
            <a:ext cx="1484090" cy="1364256"/>
          </a:xfrm>
          <a:prstGeom prst="rect">
            <a:avLst/>
          </a:prstGeom>
        </p:spPr>
      </p:pic>
      <p:pic>
        <p:nvPicPr>
          <p:cNvPr id="52" name="Picture 5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81454" y="4731744"/>
            <a:ext cx="1484090" cy="1364256"/>
          </a:xfrm>
          <a:prstGeom prst="rect">
            <a:avLst/>
          </a:prstGeom>
        </p:spPr>
      </p:pic>
      <p:grpSp>
        <p:nvGrpSpPr>
          <p:cNvPr id="17" name="Group 16"/>
          <p:cNvGrpSpPr/>
          <p:nvPr/>
        </p:nvGrpSpPr>
        <p:grpSpPr>
          <a:xfrm>
            <a:off x="5304100" y="1099173"/>
            <a:ext cx="1567543" cy="979715"/>
            <a:chOff x="2075433" y="3557736"/>
            <a:chExt cx="1567543" cy="979715"/>
          </a:xfrm>
        </p:grpSpPr>
        <p:sp>
          <p:nvSpPr>
            <p:cNvPr id="18" name="Rounded Rectangle 17"/>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9" name="Picture 18"/>
            <p:cNvPicPr>
              <a:picLocks noChangeAspect="1"/>
            </p:cNvPicPr>
            <p:nvPr/>
          </p:nvPicPr>
          <p:blipFill>
            <a:blip r:embed="rId6" cstate="print">
              <a:duotone>
                <a:prstClr val="black"/>
                <a:schemeClr val="bg1">
                  <a:tint val="45000"/>
                  <a:satMod val="400000"/>
                </a:schemeClr>
              </a:duotone>
              <a:extLst>
                <a:ext uri="{BEBA8EAE-BF5A-486C-A8C5-ECC9F3942E4B}">
                  <a14:imgProps xmlns:a14="http://schemas.microsoft.com/office/drawing/2010/main">
                    <a14:imgLayer r:embed="rId7">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20" name="TextBox 19"/>
            <p:cNvSpPr txBox="1"/>
            <p:nvPr/>
          </p:nvSpPr>
          <p:spPr>
            <a:xfrm>
              <a:off x="2762201" y="3846372"/>
              <a:ext cx="750718" cy="393954"/>
            </a:xfrm>
            <a:prstGeom prst="rect">
              <a:avLst/>
            </a:prstGeom>
            <a:noFill/>
          </p:spPr>
          <p:txBody>
            <a:bodyPr wrap="none" lIns="0" tIns="0" rIns="0" bIns="0" rtlCol="0">
              <a:spAutoFit/>
            </a:bodyPr>
            <a:lstStyle/>
            <a:p>
              <a:pPr defTabSz="1218987">
                <a:lnSpc>
                  <a:spcPct val="80000"/>
                </a:lnSpc>
                <a:buSzPct val="80000"/>
              </a:pPr>
              <a:r>
                <a:rPr lang="en-US" sz="1600" dirty="0">
                  <a:solidFill>
                    <a:srgbClr val="FFFFFF">
                      <a:alpha val="99000"/>
                    </a:srgbClr>
                  </a:solidFill>
                </a:rPr>
                <a:t>Service</a:t>
              </a:r>
              <a:br>
                <a:rPr lang="en-US" sz="1600" dirty="0">
                  <a:solidFill>
                    <a:srgbClr val="FFFFFF">
                      <a:alpha val="99000"/>
                    </a:srgbClr>
                  </a:solidFill>
                </a:rPr>
              </a:br>
              <a:r>
                <a:rPr lang="en-US" sz="1600" dirty="0">
                  <a:solidFill>
                    <a:srgbClr val="FFFFFF">
                      <a:alpha val="99000"/>
                    </a:srgbClr>
                  </a:solidFill>
                </a:rPr>
                <a:t>Package</a:t>
              </a:r>
            </a:p>
          </p:txBody>
        </p:sp>
      </p:grpSp>
      <p:grpSp>
        <p:nvGrpSpPr>
          <p:cNvPr id="39" name="Group 38"/>
          <p:cNvGrpSpPr/>
          <p:nvPr/>
        </p:nvGrpSpPr>
        <p:grpSpPr>
          <a:xfrm>
            <a:off x="4387383" y="2777068"/>
            <a:ext cx="1760159" cy="3540531"/>
            <a:chOff x="4327712" y="2777068"/>
            <a:chExt cx="1760159" cy="3540531"/>
          </a:xfrm>
        </p:grpSpPr>
        <p:sp>
          <p:nvSpPr>
            <p:cNvPr id="26" name="TextBox 25"/>
            <p:cNvSpPr txBox="1"/>
            <p:nvPr/>
          </p:nvSpPr>
          <p:spPr>
            <a:xfrm>
              <a:off x="4327712" y="6096000"/>
              <a:ext cx="1760159" cy="221599"/>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1600" dirty="0" smtClean="0">
                  <a:solidFill>
                    <a:srgbClr val="FFFFFF"/>
                  </a:solidFill>
                </a:rPr>
                <a:t>Server Rack 1</a:t>
              </a:r>
              <a:endParaRPr lang="en-US" sz="1600" dirty="0">
                <a:solidFill>
                  <a:srgbClr val="FFFFFF"/>
                </a:solidFill>
              </a:endParaRPr>
            </a:p>
          </p:txBody>
        </p:sp>
        <p:grpSp>
          <p:nvGrpSpPr>
            <p:cNvPr id="37" name="Group 36"/>
            <p:cNvGrpSpPr/>
            <p:nvPr/>
          </p:nvGrpSpPr>
          <p:grpSpPr>
            <a:xfrm>
              <a:off x="4327712" y="2777068"/>
              <a:ext cx="1721223" cy="3229828"/>
              <a:chOff x="4327712" y="2777068"/>
              <a:chExt cx="1721223" cy="3229828"/>
            </a:xfrm>
          </p:grpSpPr>
          <p:sp>
            <p:nvSpPr>
              <p:cNvPr id="36" name="Round Same Side Corner Rectangle 35"/>
              <p:cNvSpPr/>
              <p:nvPr/>
            </p:nvSpPr>
            <p:spPr bwMode="auto">
              <a:xfrm rot="10800000">
                <a:off x="4511220"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8" name="Round Same Side Corner Rectangle 37"/>
              <p:cNvSpPr/>
              <p:nvPr/>
            </p:nvSpPr>
            <p:spPr bwMode="auto">
              <a:xfrm rot="10800000">
                <a:off x="5637212"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5" name="Rounded Rectangle 14"/>
              <p:cNvSpPr/>
              <p:nvPr/>
            </p:nvSpPr>
            <p:spPr bwMode="auto">
              <a:xfrm>
                <a:off x="4327712" y="2777068"/>
                <a:ext cx="1721223" cy="3152950"/>
              </a:xfrm>
              <a:prstGeom prst="roundRect">
                <a:avLst>
                  <a:gd name="adj" fmla="val 5729"/>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30" name="Group 29"/>
            <p:cNvGrpSpPr/>
            <p:nvPr/>
          </p:nvGrpSpPr>
          <p:grpSpPr>
            <a:xfrm>
              <a:off x="4375954" y="2829700"/>
              <a:ext cx="1607803" cy="2946577"/>
              <a:chOff x="4375954" y="2829700"/>
              <a:chExt cx="1607803" cy="2946577"/>
            </a:xfrm>
          </p:grpSpPr>
          <p:pic>
            <p:nvPicPr>
              <p:cNvPr id="31" name="Pictur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75954" y="2829700"/>
                <a:ext cx="1607803" cy="694552"/>
              </a:xfrm>
              <a:prstGeom prst="roundRect">
                <a:avLst/>
              </a:prstGeom>
              <a:ln>
                <a:solidFill>
                  <a:schemeClr val="bg2">
                    <a:lumMod val="75000"/>
                  </a:schemeClr>
                </a:solidFill>
              </a:ln>
            </p:spPr>
          </p:pic>
          <p:pic>
            <p:nvPicPr>
              <p:cNvPr id="32" name="Picture 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75954" y="3580375"/>
                <a:ext cx="1607803" cy="694552"/>
              </a:xfrm>
              <a:prstGeom prst="roundRect">
                <a:avLst/>
              </a:prstGeom>
              <a:ln>
                <a:solidFill>
                  <a:schemeClr val="bg2">
                    <a:lumMod val="75000"/>
                  </a:schemeClr>
                </a:solidFill>
              </a:ln>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75954" y="4331050"/>
                <a:ext cx="1607803" cy="694552"/>
              </a:xfrm>
              <a:prstGeom prst="roundRect">
                <a:avLst/>
              </a:prstGeom>
              <a:ln>
                <a:solidFill>
                  <a:schemeClr val="bg2">
                    <a:lumMod val="75000"/>
                  </a:schemeClr>
                </a:solidFill>
              </a:ln>
            </p:spPr>
          </p:pic>
          <p:pic>
            <p:nvPicPr>
              <p:cNvPr id="34" name="Picture 3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75954" y="5081725"/>
                <a:ext cx="1607803" cy="694552"/>
              </a:xfrm>
              <a:prstGeom prst="roundRect">
                <a:avLst/>
              </a:prstGeom>
              <a:ln>
                <a:solidFill>
                  <a:schemeClr val="bg2">
                    <a:lumMod val="75000"/>
                  </a:schemeClr>
                </a:solidFill>
              </a:ln>
            </p:spPr>
          </p:pic>
        </p:grpSp>
      </p:grpSp>
      <p:grpSp>
        <p:nvGrpSpPr>
          <p:cNvPr id="41" name="Group 40"/>
          <p:cNvGrpSpPr/>
          <p:nvPr/>
        </p:nvGrpSpPr>
        <p:grpSpPr>
          <a:xfrm>
            <a:off x="6087825" y="2777068"/>
            <a:ext cx="1760159" cy="3540531"/>
            <a:chOff x="4327712" y="2777068"/>
            <a:chExt cx="1760159" cy="3540531"/>
          </a:xfrm>
        </p:grpSpPr>
        <p:sp>
          <p:nvSpPr>
            <p:cNvPr id="42" name="TextBox 41"/>
            <p:cNvSpPr txBox="1"/>
            <p:nvPr/>
          </p:nvSpPr>
          <p:spPr>
            <a:xfrm>
              <a:off x="4327712" y="6096000"/>
              <a:ext cx="1760159" cy="221599"/>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1600" dirty="0" smtClean="0">
                  <a:solidFill>
                    <a:srgbClr val="FFFFFF"/>
                  </a:solidFill>
                </a:rPr>
                <a:t>Server Rack 2</a:t>
              </a:r>
              <a:endParaRPr lang="en-US" sz="1600" dirty="0">
                <a:solidFill>
                  <a:srgbClr val="FFFFFF"/>
                </a:solidFill>
              </a:endParaRPr>
            </a:p>
          </p:txBody>
        </p:sp>
        <p:grpSp>
          <p:nvGrpSpPr>
            <p:cNvPr id="43" name="Group 42"/>
            <p:cNvGrpSpPr/>
            <p:nvPr/>
          </p:nvGrpSpPr>
          <p:grpSpPr>
            <a:xfrm>
              <a:off x="4327712" y="2777068"/>
              <a:ext cx="1721223" cy="3229828"/>
              <a:chOff x="4327712" y="2777068"/>
              <a:chExt cx="1721223" cy="3229828"/>
            </a:xfrm>
          </p:grpSpPr>
          <p:sp>
            <p:nvSpPr>
              <p:cNvPr id="49" name="Round Same Side Corner Rectangle 48"/>
              <p:cNvSpPr/>
              <p:nvPr/>
            </p:nvSpPr>
            <p:spPr bwMode="auto">
              <a:xfrm rot="10800000">
                <a:off x="4511220"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0" name="Round Same Side Corner Rectangle 49"/>
              <p:cNvSpPr/>
              <p:nvPr/>
            </p:nvSpPr>
            <p:spPr bwMode="auto">
              <a:xfrm rot="10800000">
                <a:off x="5637212"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1" name="Rounded Rectangle 50"/>
              <p:cNvSpPr/>
              <p:nvPr/>
            </p:nvSpPr>
            <p:spPr bwMode="auto">
              <a:xfrm>
                <a:off x="4327712" y="2777068"/>
                <a:ext cx="1721223" cy="3152950"/>
              </a:xfrm>
              <a:prstGeom prst="roundRect">
                <a:avLst>
                  <a:gd name="adj" fmla="val 5729"/>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44" name="Group 43"/>
            <p:cNvGrpSpPr/>
            <p:nvPr/>
          </p:nvGrpSpPr>
          <p:grpSpPr>
            <a:xfrm>
              <a:off x="4375954" y="2829700"/>
              <a:ext cx="1607803" cy="2946577"/>
              <a:chOff x="4375954" y="2829700"/>
              <a:chExt cx="1607803" cy="2946577"/>
            </a:xfrm>
          </p:grpSpPr>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75954" y="2829700"/>
                <a:ext cx="1607803" cy="694552"/>
              </a:xfrm>
              <a:prstGeom prst="roundRect">
                <a:avLst/>
              </a:prstGeom>
              <a:ln>
                <a:solidFill>
                  <a:schemeClr val="bg2">
                    <a:lumMod val="75000"/>
                  </a:schemeClr>
                </a:solidFill>
              </a:ln>
            </p:spPr>
          </p:pic>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75954" y="3580375"/>
                <a:ext cx="1607803" cy="694552"/>
              </a:xfrm>
              <a:prstGeom prst="roundRect">
                <a:avLst/>
              </a:prstGeom>
              <a:ln>
                <a:solidFill>
                  <a:schemeClr val="bg2">
                    <a:lumMod val="75000"/>
                  </a:schemeClr>
                </a:solidFill>
              </a:ln>
            </p:spPr>
          </p:pic>
          <p:pic>
            <p:nvPicPr>
              <p:cNvPr id="47" name="Picture 4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75954" y="4331050"/>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75954" y="5081725"/>
                <a:ext cx="1607803" cy="694552"/>
              </a:xfrm>
              <a:prstGeom prst="roundRect">
                <a:avLst/>
              </a:prstGeom>
              <a:ln>
                <a:solidFill>
                  <a:schemeClr val="bg2">
                    <a:lumMod val="75000"/>
                  </a:schemeClr>
                </a:solidFill>
              </a:ln>
            </p:spPr>
          </p:pic>
        </p:grpSp>
      </p:grpSp>
      <p:pic>
        <p:nvPicPr>
          <p:cNvPr id="40" name="Picture 3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681454" y="4731744"/>
            <a:ext cx="1484090" cy="1364256"/>
          </a:xfrm>
          <a:prstGeom prst="rect">
            <a:avLst/>
          </a:prstGeom>
        </p:spPr>
      </p:pic>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8002204" y="4731744"/>
            <a:ext cx="1484090" cy="1364256"/>
          </a:xfrm>
          <a:prstGeom prst="rect">
            <a:avLst/>
          </a:prstGeom>
        </p:spPr>
      </p:pic>
      <p:grpSp>
        <p:nvGrpSpPr>
          <p:cNvPr id="57" name="Group 56"/>
          <p:cNvGrpSpPr/>
          <p:nvPr/>
        </p:nvGrpSpPr>
        <p:grpSpPr>
          <a:xfrm>
            <a:off x="2770632" y="5160022"/>
            <a:ext cx="6282163" cy="901556"/>
            <a:chOff x="2624469" y="4355929"/>
            <a:chExt cx="6282163" cy="901556"/>
          </a:xfrm>
        </p:grpSpPr>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981408" y="4355929"/>
              <a:ext cx="466583" cy="422054"/>
            </a:xfrm>
            <a:prstGeom prst="rect">
              <a:avLst/>
            </a:prstGeom>
          </p:spPr>
        </p:pic>
        <p:sp>
          <p:nvSpPr>
            <p:cNvPr id="53" name="TextBox 52"/>
            <p:cNvSpPr txBox="1"/>
            <p:nvPr/>
          </p:nvSpPr>
          <p:spPr>
            <a:xfrm>
              <a:off x="2624469" y="4925086"/>
              <a:ext cx="572273" cy="332399"/>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smtClean="0">
                  <a:solidFill>
                    <a:srgbClr val="FFFFFF">
                      <a:alpha val="99000"/>
                    </a:srgbClr>
                  </a:solidFill>
                </a:rPr>
                <a:t>Virtual </a:t>
              </a:r>
              <a:br>
                <a:rPr lang="en-US" sz="1200" dirty="0" smtClean="0">
                  <a:solidFill>
                    <a:srgbClr val="FFFFFF">
                      <a:alpha val="99000"/>
                    </a:srgbClr>
                  </a:solidFill>
                </a:rPr>
              </a:br>
              <a:r>
                <a:rPr lang="en-US" sz="1200" dirty="0" smtClean="0">
                  <a:solidFill>
                    <a:srgbClr val="FFFFFF">
                      <a:alpha val="99000"/>
                    </a:srgbClr>
                  </a:solidFill>
                </a:rPr>
                <a:t>machine</a:t>
              </a:r>
              <a:endParaRPr lang="en-US" sz="1200" dirty="0">
                <a:solidFill>
                  <a:srgbClr val="FFFFFF">
                    <a:alpha val="99000"/>
                  </a:srgbClr>
                </a:solidFill>
              </a:endParaRPr>
            </a:p>
          </p:txBody>
        </p:sp>
        <p:sp>
          <p:nvSpPr>
            <p:cNvPr id="58" name="TextBox 57"/>
            <p:cNvSpPr txBox="1"/>
            <p:nvPr/>
          </p:nvSpPr>
          <p:spPr>
            <a:xfrm>
              <a:off x="8091821" y="4925086"/>
              <a:ext cx="572272" cy="332399"/>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a:solidFill>
                    <a:srgbClr val="FFFFFF">
                      <a:alpha val="99000"/>
                    </a:srgbClr>
                  </a:solidFill>
                </a:rPr>
                <a:t>Virtual </a:t>
              </a:r>
              <a:br>
                <a:rPr lang="en-US" sz="1200" dirty="0">
                  <a:solidFill>
                    <a:srgbClr val="FFFFFF">
                      <a:alpha val="99000"/>
                    </a:srgbClr>
                  </a:solidFill>
                </a:rPr>
              </a:br>
              <a:r>
                <a:rPr lang="en-US" sz="1200" dirty="0">
                  <a:solidFill>
                    <a:srgbClr val="FFFFFF">
                      <a:alpha val="99000"/>
                    </a:srgbClr>
                  </a:solidFill>
                </a:rPr>
                <a:t>machine</a:t>
              </a:r>
            </a:p>
          </p:txBody>
        </p:sp>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440049" y="4355929"/>
              <a:ext cx="466583" cy="422054"/>
            </a:xfrm>
            <a:prstGeom prst="rect">
              <a:avLst/>
            </a:prstGeom>
          </p:spPr>
        </p:pic>
      </p:grpSp>
      <p:grpSp>
        <p:nvGrpSpPr>
          <p:cNvPr id="60" name="Group 59"/>
          <p:cNvGrpSpPr/>
          <p:nvPr/>
        </p:nvGrpSpPr>
        <p:grpSpPr>
          <a:xfrm>
            <a:off x="4435624" y="3580375"/>
            <a:ext cx="3308246" cy="694552"/>
            <a:chOff x="4408729" y="3580375"/>
            <a:chExt cx="3308246" cy="694552"/>
          </a:xfrm>
        </p:grpSpPr>
        <p:pic>
          <p:nvPicPr>
            <p:cNvPr id="72" name="Picture 7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73" name="Picture 7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09172" y="3580375"/>
              <a:ext cx="1607803" cy="694552"/>
            </a:xfrm>
            <a:prstGeom prst="roundRect">
              <a:avLst/>
            </a:prstGeom>
            <a:ln>
              <a:solidFill>
                <a:schemeClr val="bg2">
                  <a:lumMod val="75000"/>
                </a:schemeClr>
              </a:solidFill>
            </a:ln>
          </p:spPr>
        </p:pic>
      </p:grpSp>
      <p:sp>
        <p:nvSpPr>
          <p:cNvPr id="61" name="TextBox 60"/>
          <p:cNvSpPr txBox="1"/>
          <p:nvPr/>
        </p:nvSpPr>
        <p:spPr>
          <a:xfrm>
            <a:off x="519113" y="376411"/>
            <a:ext cx="3564932" cy="984885"/>
          </a:xfrm>
          <a:prstGeom prst="rect">
            <a:avLst/>
          </a:prstGeom>
          <a:noFill/>
        </p:spPr>
        <p:txBody>
          <a:bodyPr wrap="square" lIns="0" tIns="0" rIns="0" bIns="0" rtlCol="0">
            <a:spAutoFit/>
          </a:bodyPr>
          <a:lstStyle/>
          <a:p>
            <a:pPr defTabSz="1218987">
              <a:lnSpc>
                <a:spcPct val="90000"/>
              </a:lnSpc>
              <a:spcAft>
                <a:spcPts val="600"/>
              </a:spcAft>
              <a:buSzPct val="80000"/>
            </a:pPr>
            <a:r>
              <a:rPr lang="en-US" sz="2000" dirty="0" smtClean="0">
                <a:solidFill>
                  <a:schemeClr val="accent4">
                    <a:alpha val="99000"/>
                  </a:schemeClr>
                </a:solidFill>
              </a:rPr>
              <a:t>Provision Role Instances</a:t>
            </a:r>
          </a:p>
          <a:p>
            <a:pPr defTabSz="1218987">
              <a:lnSpc>
                <a:spcPct val="90000"/>
              </a:lnSpc>
              <a:spcAft>
                <a:spcPts val="600"/>
              </a:spcAft>
              <a:buSzPct val="80000"/>
            </a:pPr>
            <a:r>
              <a:rPr lang="en-US" sz="2000" dirty="0" smtClean="0">
                <a:solidFill>
                  <a:schemeClr val="tx1">
                    <a:lumMod val="60000"/>
                    <a:lumOff val="40000"/>
                    <a:alpha val="99000"/>
                  </a:schemeClr>
                </a:solidFill>
              </a:rPr>
              <a:t>Deploy App Code</a:t>
            </a:r>
          </a:p>
          <a:p>
            <a:pPr defTabSz="1218987">
              <a:lnSpc>
                <a:spcPct val="90000"/>
              </a:lnSpc>
              <a:spcAft>
                <a:spcPts val="600"/>
              </a:spcAft>
              <a:buSzPct val="80000"/>
            </a:pPr>
            <a:r>
              <a:rPr lang="en-US" sz="2000" dirty="0" smtClean="0">
                <a:solidFill>
                  <a:schemeClr val="tx1">
                    <a:lumMod val="60000"/>
                    <a:lumOff val="40000"/>
                    <a:alpha val="99000"/>
                  </a:schemeClr>
                </a:solidFill>
              </a:rPr>
              <a:t>Configure Network</a:t>
            </a:r>
          </a:p>
        </p:txBody>
      </p:sp>
      <p:pic>
        <p:nvPicPr>
          <p:cNvPr id="69" name="Picture 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flipV="1">
            <a:off x="8002204" y="2727711"/>
            <a:ext cx="1484090" cy="1364256"/>
          </a:xfrm>
          <a:prstGeom prst="rect">
            <a:avLst/>
          </a:prstGeom>
        </p:spPr>
      </p:pic>
      <p:pic>
        <p:nvPicPr>
          <p:cNvPr id="70" name="Picture 6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V="1">
            <a:off x="2681454" y="2727711"/>
            <a:ext cx="1484090" cy="1364256"/>
          </a:xfrm>
          <a:prstGeom prst="rect">
            <a:avLst/>
          </a:prstGeom>
        </p:spPr>
      </p:pic>
      <p:pic>
        <p:nvPicPr>
          <p:cNvPr id="67" name="Picture 6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V="1">
            <a:off x="2681454" y="2727711"/>
            <a:ext cx="1484090" cy="1364256"/>
          </a:xfrm>
          <a:prstGeom prst="rect">
            <a:avLst/>
          </a:prstGeom>
        </p:spPr>
      </p:pic>
      <p:pic>
        <p:nvPicPr>
          <p:cNvPr id="68" name="Picture 6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flipV="1">
            <a:off x="8002204" y="2727711"/>
            <a:ext cx="1484090" cy="1364256"/>
          </a:xfrm>
          <a:prstGeom prst="rect">
            <a:avLst/>
          </a:prstGeom>
        </p:spPr>
      </p:pic>
      <p:grpSp>
        <p:nvGrpSpPr>
          <p:cNvPr id="62" name="Group 61"/>
          <p:cNvGrpSpPr/>
          <p:nvPr/>
        </p:nvGrpSpPr>
        <p:grpSpPr>
          <a:xfrm>
            <a:off x="2774020" y="3155989"/>
            <a:ext cx="6278775" cy="910983"/>
            <a:chOff x="2627857" y="4355929"/>
            <a:chExt cx="6278775" cy="910983"/>
          </a:xfrm>
        </p:grpSpPr>
        <p:pic>
          <p:nvPicPr>
            <p:cNvPr id="63" name="Picture 6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981408" y="4355929"/>
              <a:ext cx="466583" cy="422054"/>
            </a:xfrm>
            <a:prstGeom prst="rect">
              <a:avLst/>
            </a:prstGeom>
          </p:spPr>
        </p:pic>
        <p:sp>
          <p:nvSpPr>
            <p:cNvPr id="64" name="TextBox 63"/>
            <p:cNvSpPr txBox="1"/>
            <p:nvPr/>
          </p:nvSpPr>
          <p:spPr>
            <a:xfrm>
              <a:off x="2627857" y="4934513"/>
              <a:ext cx="572273" cy="332399"/>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smtClean="0">
                  <a:solidFill>
                    <a:srgbClr val="FFFFFF">
                      <a:alpha val="99000"/>
                    </a:srgbClr>
                  </a:solidFill>
                </a:rPr>
                <a:t>Virtual </a:t>
              </a:r>
              <a:br>
                <a:rPr lang="en-US" sz="1200" dirty="0" smtClean="0">
                  <a:solidFill>
                    <a:srgbClr val="FFFFFF">
                      <a:alpha val="99000"/>
                    </a:srgbClr>
                  </a:solidFill>
                </a:rPr>
              </a:br>
              <a:r>
                <a:rPr lang="en-US" sz="1200" dirty="0" smtClean="0">
                  <a:solidFill>
                    <a:srgbClr val="FFFFFF">
                      <a:alpha val="99000"/>
                    </a:srgbClr>
                  </a:solidFill>
                </a:rPr>
                <a:t>machine</a:t>
              </a:r>
              <a:endParaRPr lang="en-US" sz="1200" dirty="0">
                <a:solidFill>
                  <a:srgbClr val="FFFFFF">
                    <a:alpha val="99000"/>
                  </a:srgbClr>
                </a:solidFill>
              </a:endParaRPr>
            </a:p>
          </p:txBody>
        </p:sp>
        <p:sp>
          <p:nvSpPr>
            <p:cNvPr id="65" name="TextBox 64"/>
            <p:cNvSpPr txBox="1"/>
            <p:nvPr/>
          </p:nvSpPr>
          <p:spPr>
            <a:xfrm>
              <a:off x="8095449" y="4934513"/>
              <a:ext cx="572273" cy="332399"/>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a:solidFill>
                    <a:srgbClr val="FFFFFF">
                      <a:alpha val="99000"/>
                    </a:srgbClr>
                  </a:solidFill>
                </a:rPr>
                <a:t>Virtual </a:t>
              </a:r>
              <a:br>
                <a:rPr lang="en-US" sz="1200" dirty="0">
                  <a:solidFill>
                    <a:srgbClr val="FFFFFF">
                      <a:alpha val="99000"/>
                    </a:srgbClr>
                  </a:solidFill>
                </a:rPr>
              </a:br>
              <a:r>
                <a:rPr lang="en-US" sz="1200" dirty="0">
                  <a:solidFill>
                    <a:srgbClr val="FFFFFF">
                      <a:alpha val="99000"/>
                    </a:srgbClr>
                  </a:solidFill>
                </a:rPr>
                <a:t>machine</a:t>
              </a:r>
            </a:p>
          </p:txBody>
        </p:sp>
        <p:pic>
          <p:nvPicPr>
            <p:cNvPr id="66" name="Picture 6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440049" y="4355929"/>
              <a:ext cx="466583" cy="422054"/>
            </a:xfrm>
            <a:prstGeom prst="rect">
              <a:avLst/>
            </a:prstGeom>
          </p:spPr>
        </p:pic>
      </p:grpSp>
      <p:grpSp>
        <p:nvGrpSpPr>
          <p:cNvPr id="71" name="Group 70"/>
          <p:cNvGrpSpPr/>
          <p:nvPr/>
        </p:nvGrpSpPr>
        <p:grpSpPr>
          <a:xfrm>
            <a:off x="4435624" y="4332642"/>
            <a:ext cx="3308245" cy="694552"/>
            <a:chOff x="4408729" y="3580375"/>
            <a:chExt cx="3308245" cy="694552"/>
          </a:xfrm>
        </p:grpSpPr>
        <p:pic>
          <p:nvPicPr>
            <p:cNvPr id="74" name="Picture 7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75" name="Picture 7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09171" y="3580375"/>
              <a:ext cx="1607803" cy="694552"/>
            </a:xfrm>
            <a:prstGeom prst="roundRect">
              <a:avLst/>
            </a:prstGeom>
            <a:ln>
              <a:solidFill>
                <a:schemeClr val="bg2">
                  <a:lumMod val="75000"/>
                </a:schemeClr>
              </a:solidFill>
            </a:ln>
          </p:spPr>
        </p:pic>
      </p:grpSp>
    </p:spTree>
    <p:extLst>
      <p:ext uri="{BB962C8B-B14F-4D97-AF65-F5344CB8AC3E}">
        <p14:creationId xmlns:p14="http://schemas.microsoft.com/office/powerpoint/2010/main" val="19557321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1000"/>
                                        <p:tgtEl>
                                          <p:spTgt spid="39"/>
                                        </p:tgtEl>
                                      </p:cBhvr>
                                    </p:animEffect>
                                  </p:childTnLst>
                                </p:cTn>
                              </p:par>
                              <p:par>
                                <p:cTn id="12" presetID="10" presetClass="entr" presetSubtype="0" fill="hold" nodeType="withEffect">
                                  <p:stCondLst>
                                    <p:cond delay="50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1000"/>
                                        <p:tgtEl>
                                          <p:spTgt spid="41"/>
                                        </p:tgtEl>
                                      </p:cBhvr>
                                    </p:animEffect>
                                  </p:childTnLst>
                                </p:cTn>
                              </p:par>
                            </p:childTnLst>
                          </p:cTn>
                        </p:par>
                        <p:par>
                          <p:cTn id="15" fill="hold">
                            <p:stCondLst>
                              <p:cond delay="2000"/>
                            </p:stCondLst>
                            <p:childTnLst>
                              <p:par>
                                <p:cTn id="16" presetID="22" presetClass="entr" presetSubtype="2" fill="hold" nodeType="afterEffect">
                                  <p:stCondLst>
                                    <p:cond delay="500"/>
                                  </p:stCondLst>
                                  <p:childTnLst>
                                    <p:set>
                                      <p:cBhvr>
                                        <p:cTn id="17" dur="1" fill="hold">
                                          <p:stCondLst>
                                            <p:cond delay="0"/>
                                          </p:stCondLst>
                                        </p:cTn>
                                        <p:tgtEl>
                                          <p:spTgt spid="52"/>
                                        </p:tgtEl>
                                        <p:attrNameLst>
                                          <p:attrName>style.visibility</p:attrName>
                                        </p:attrNameLst>
                                      </p:cBhvr>
                                      <p:to>
                                        <p:strVal val="visible"/>
                                      </p:to>
                                    </p:set>
                                    <p:animEffect transition="in" filter="wipe(right)">
                                      <p:cBhvr>
                                        <p:cTn id="18" dur="500"/>
                                        <p:tgtEl>
                                          <p:spTgt spid="52"/>
                                        </p:tgtEl>
                                      </p:cBhvr>
                                    </p:animEffect>
                                  </p:childTnLst>
                                </p:cTn>
                              </p:par>
                              <p:par>
                                <p:cTn id="19" presetID="22" presetClass="entr" presetSubtype="8" fill="hold" nodeType="withEffect">
                                  <p:stCondLst>
                                    <p:cond delay="500"/>
                                  </p:stCondLst>
                                  <p:childTnLst>
                                    <p:set>
                                      <p:cBhvr>
                                        <p:cTn id="20" dur="1" fill="hold">
                                          <p:stCondLst>
                                            <p:cond delay="0"/>
                                          </p:stCondLst>
                                        </p:cTn>
                                        <p:tgtEl>
                                          <p:spTgt spid="55"/>
                                        </p:tgtEl>
                                        <p:attrNameLst>
                                          <p:attrName>style.visibility</p:attrName>
                                        </p:attrNameLst>
                                      </p:cBhvr>
                                      <p:to>
                                        <p:strVal val="visible"/>
                                      </p:to>
                                    </p:set>
                                    <p:animEffect transition="in" filter="wipe(left)">
                                      <p:cBhvr>
                                        <p:cTn id="21" dur="500"/>
                                        <p:tgtEl>
                                          <p:spTgt spid="55"/>
                                        </p:tgtEl>
                                      </p:cBhvr>
                                    </p:animEffect>
                                  </p:childTnLst>
                                </p:cTn>
                              </p:par>
                              <p:par>
                                <p:cTn id="22" presetID="22" presetClass="entr" presetSubtype="2" fill="hold" nodeType="withEffect">
                                  <p:stCondLst>
                                    <p:cond delay="500"/>
                                  </p:stCondLst>
                                  <p:childTnLst>
                                    <p:set>
                                      <p:cBhvr>
                                        <p:cTn id="23" dur="1" fill="hold">
                                          <p:stCondLst>
                                            <p:cond delay="0"/>
                                          </p:stCondLst>
                                        </p:cTn>
                                        <p:tgtEl>
                                          <p:spTgt spid="70"/>
                                        </p:tgtEl>
                                        <p:attrNameLst>
                                          <p:attrName>style.visibility</p:attrName>
                                        </p:attrNameLst>
                                      </p:cBhvr>
                                      <p:to>
                                        <p:strVal val="visible"/>
                                      </p:to>
                                    </p:set>
                                    <p:animEffect transition="in" filter="wipe(right)">
                                      <p:cBhvr>
                                        <p:cTn id="24" dur="500"/>
                                        <p:tgtEl>
                                          <p:spTgt spid="70"/>
                                        </p:tgtEl>
                                      </p:cBhvr>
                                    </p:animEffect>
                                  </p:childTnLst>
                                </p:cTn>
                              </p:par>
                              <p:par>
                                <p:cTn id="25" presetID="22" presetClass="entr" presetSubtype="8" fill="hold" nodeType="withEffect">
                                  <p:stCondLst>
                                    <p:cond delay="500"/>
                                  </p:stCondLst>
                                  <p:childTnLst>
                                    <p:set>
                                      <p:cBhvr>
                                        <p:cTn id="26" dur="1" fill="hold">
                                          <p:stCondLst>
                                            <p:cond delay="0"/>
                                          </p:stCondLst>
                                        </p:cTn>
                                        <p:tgtEl>
                                          <p:spTgt spid="69"/>
                                        </p:tgtEl>
                                        <p:attrNameLst>
                                          <p:attrName>style.visibility</p:attrName>
                                        </p:attrNameLst>
                                      </p:cBhvr>
                                      <p:to>
                                        <p:strVal val="visible"/>
                                      </p:to>
                                    </p:set>
                                    <p:animEffect transition="in" filter="wipe(left)">
                                      <p:cBhvr>
                                        <p:cTn id="27" dur="500"/>
                                        <p:tgtEl>
                                          <p:spTgt spid="6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500"/>
                                        <p:tgtEl>
                                          <p:spTgt spid="57"/>
                                        </p:tgtEl>
                                      </p:cBhvr>
                                    </p:animEffect>
                                  </p:childTnLst>
                                </p:cTn>
                              </p:par>
                              <p:par>
                                <p:cTn id="32" presetID="10" presetClass="entr" presetSubtype="0" fill="hold"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500"/>
                                        <p:tgtEl>
                                          <p:spTgt spid="62"/>
                                        </p:tgtEl>
                                      </p:cBhvr>
                                    </p:animEffect>
                                  </p:childTnLst>
                                </p:cTn>
                              </p:par>
                            </p:childTnLst>
                          </p:cTn>
                        </p:par>
                        <p:par>
                          <p:cTn id="35" fill="hold">
                            <p:stCondLst>
                              <p:cond delay="3500"/>
                            </p:stCondLst>
                            <p:childTnLst>
                              <p:par>
                                <p:cTn id="36" presetID="22" presetClass="entr" presetSubtype="4" fill="hold" nodeType="afterEffect">
                                  <p:stCondLst>
                                    <p:cond delay="1000"/>
                                  </p:stCondLst>
                                  <p:childTnLst>
                                    <p:set>
                                      <p:cBhvr>
                                        <p:cTn id="37" dur="1" fill="hold">
                                          <p:stCondLst>
                                            <p:cond delay="0"/>
                                          </p:stCondLst>
                                        </p:cTn>
                                        <p:tgtEl>
                                          <p:spTgt spid="54"/>
                                        </p:tgtEl>
                                        <p:attrNameLst>
                                          <p:attrName>style.visibility</p:attrName>
                                        </p:attrNameLst>
                                      </p:cBhvr>
                                      <p:to>
                                        <p:strVal val="visible"/>
                                      </p:to>
                                    </p:set>
                                    <p:animEffect transition="in" filter="wipe(down)">
                                      <p:cBhvr>
                                        <p:cTn id="38" dur="1000"/>
                                        <p:tgtEl>
                                          <p:spTgt spid="54"/>
                                        </p:tgtEl>
                                      </p:cBhvr>
                                    </p:animEffect>
                                  </p:childTnLst>
                                </p:cTn>
                              </p:par>
                              <p:par>
                                <p:cTn id="39" presetID="22" presetClass="entr" presetSubtype="4" fill="hold" nodeType="withEffect">
                                  <p:stCondLst>
                                    <p:cond delay="1000"/>
                                  </p:stCondLst>
                                  <p:childTnLst>
                                    <p:set>
                                      <p:cBhvr>
                                        <p:cTn id="40" dur="1" fill="hold">
                                          <p:stCondLst>
                                            <p:cond delay="0"/>
                                          </p:stCondLst>
                                        </p:cTn>
                                        <p:tgtEl>
                                          <p:spTgt spid="40"/>
                                        </p:tgtEl>
                                        <p:attrNameLst>
                                          <p:attrName>style.visibility</p:attrName>
                                        </p:attrNameLst>
                                      </p:cBhvr>
                                      <p:to>
                                        <p:strVal val="visible"/>
                                      </p:to>
                                    </p:set>
                                    <p:animEffect transition="in" filter="wipe(down)">
                                      <p:cBhvr>
                                        <p:cTn id="41" dur="1000"/>
                                        <p:tgtEl>
                                          <p:spTgt spid="40"/>
                                        </p:tgtEl>
                                      </p:cBhvr>
                                    </p:animEffect>
                                  </p:childTnLst>
                                </p:cTn>
                              </p:par>
                              <p:par>
                                <p:cTn id="42" presetID="22" presetClass="entr" presetSubtype="4" fill="hold" nodeType="withEffect">
                                  <p:stCondLst>
                                    <p:cond delay="1000"/>
                                  </p:stCondLst>
                                  <p:childTnLst>
                                    <p:set>
                                      <p:cBhvr>
                                        <p:cTn id="43" dur="1" fill="hold">
                                          <p:stCondLst>
                                            <p:cond delay="0"/>
                                          </p:stCondLst>
                                        </p:cTn>
                                        <p:tgtEl>
                                          <p:spTgt spid="68"/>
                                        </p:tgtEl>
                                        <p:attrNameLst>
                                          <p:attrName>style.visibility</p:attrName>
                                        </p:attrNameLst>
                                      </p:cBhvr>
                                      <p:to>
                                        <p:strVal val="visible"/>
                                      </p:to>
                                    </p:set>
                                    <p:animEffect transition="in" filter="wipe(down)">
                                      <p:cBhvr>
                                        <p:cTn id="44" dur="1000"/>
                                        <p:tgtEl>
                                          <p:spTgt spid="68"/>
                                        </p:tgtEl>
                                      </p:cBhvr>
                                    </p:animEffect>
                                  </p:childTnLst>
                                </p:cTn>
                              </p:par>
                              <p:par>
                                <p:cTn id="45" presetID="22" presetClass="entr" presetSubtype="4" fill="hold" nodeType="withEffect">
                                  <p:stCondLst>
                                    <p:cond delay="1000"/>
                                  </p:stCondLst>
                                  <p:childTnLst>
                                    <p:set>
                                      <p:cBhvr>
                                        <p:cTn id="46" dur="1" fill="hold">
                                          <p:stCondLst>
                                            <p:cond delay="0"/>
                                          </p:stCondLst>
                                        </p:cTn>
                                        <p:tgtEl>
                                          <p:spTgt spid="67"/>
                                        </p:tgtEl>
                                        <p:attrNameLst>
                                          <p:attrName>style.visibility</p:attrName>
                                        </p:attrNameLst>
                                      </p:cBhvr>
                                      <p:to>
                                        <p:strVal val="visible"/>
                                      </p:to>
                                    </p:set>
                                    <p:animEffect transition="in" filter="wipe(down)">
                                      <p:cBhvr>
                                        <p:cTn id="47" dur="1000"/>
                                        <p:tgtEl>
                                          <p:spTgt spid="67"/>
                                        </p:tgtEl>
                                      </p:cBhvr>
                                    </p:animEffect>
                                  </p:childTnLst>
                                </p:cTn>
                              </p:par>
                            </p:childTnLst>
                          </p:cTn>
                        </p:par>
                        <p:par>
                          <p:cTn id="48" fill="hold">
                            <p:stCondLst>
                              <p:cond delay="5500"/>
                            </p:stCondLst>
                            <p:childTnLst>
                              <p:par>
                                <p:cTn id="49" presetID="1" presetClass="entr" presetSubtype="0" fill="hold" nodeType="after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childTnLst>
                          </p:cTn>
                        </p:par>
                        <p:par>
                          <p:cTn id="51" fill="hold">
                            <p:stCondLst>
                              <p:cond delay="5500"/>
                            </p:stCondLst>
                            <p:childTnLst>
                              <p:par>
                                <p:cTn id="52" presetID="1" presetClass="entr" presetSubtype="0" fill="hold" nodeType="afterEffect">
                                  <p:stCondLst>
                                    <p:cond delay="0"/>
                                  </p:stCondLst>
                                  <p:childTnLst>
                                    <p:set>
                                      <p:cBhvr>
                                        <p:cTn id="53" dur="1" fill="hold">
                                          <p:stCondLst>
                                            <p:cond delay="0"/>
                                          </p:stCondLst>
                                        </p:cTn>
                                        <p:tgtEl>
                                          <p:spTgt spid="71"/>
                                        </p:tgtEl>
                                        <p:attrNameLst>
                                          <p:attrName>style.visibility</p:attrName>
                                        </p:attrNameLst>
                                      </p:cBhvr>
                                      <p:to>
                                        <p:strVal val="visible"/>
                                      </p:to>
                                    </p:set>
                                  </p:childTnLst>
                                </p:cTn>
                              </p:par>
                            </p:childTnLst>
                          </p:cTn>
                        </p:par>
                        <p:par>
                          <p:cTn id="54" fill="hold">
                            <p:stCondLst>
                              <p:cond delay="5500"/>
                            </p:stCondLst>
                            <p:childTnLst>
                              <p:par>
                                <p:cTn id="55" presetID="10" presetClass="exit" presetSubtype="0" fill="hold" nodeType="afterEffect">
                                  <p:stCondLst>
                                    <p:cond delay="0"/>
                                  </p:stCondLst>
                                  <p:childTnLst>
                                    <p:animEffect transition="out" filter="fade">
                                      <p:cBhvr>
                                        <p:cTn id="56" dur="250"/>
                                        <p:tgtEl>
                                          <p:spTgt spid="52"/>
                                        </p:tgtEl>
                                      </p:cBhvr>
                                    </p:animEffect>
                                    <p:set>
                                      <p:cBhvr>
                                        <p:cTn id="57" dur="1" fill="hold">
                                          <p:stCondLst>
                                            <p:cond delay="249"/>
                                          </p:stCondLst>
                                        </p:cTn>
                                        <p:tgtEl>
                                          <p:spTgt spid="52"/>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250"/>
                                        <p:tgtEl>
                                          <p:spTgt spid="55"/>
                                        </p:tgtEl>
                                      </p:cBhvr>
                                    </p:animEffect>
                                    <p:set>
                                      <p:cBhvr>
                                        <p:cTn id="60" dur="1" fill="hold">
                                          <p:stCondLst>
                                            <p:cond delay="249"/>
                                          </p:stCondLst>
                                        </p:cTn>
                                        <p:tgtEl>
                                          <p:spTgt spid="55"/>
                                        </p:tgtEl>
                                        <p:attrNameLst>
                                          <p:attrName>style.visibility</p:attrName>
                                        </p:attrNameLst>
                                      </p:cBhvr>
                                      <p:to>
                                        <p:strVal val="hidden"/>
                                      </p:to>
                                    </p:set>
                                  </p:childTnLst>
                                </p:cTn>
                              </p:par>
                            </p:childTnLst>
                          </p:cTn>
                        </p:par>
                        <p:par>
                          <p:cTn id="61" fill="hold">
                            <p:stCondLst>
                              <p:cond delay="5750"/>
                            </p:stCondLst>
                            <p:childTnLst>
                              <p:par>
                                <p:cTn id="62" presetID="10" presetClass="exit" presetSubtype="0" fill="hold" nodeType="afterEffect">
                                  <p:stCondLst>
                                    <p:cond delay="0"/>
                                  </p:stCondLst>
                                  <p:childTnLst>
                                    <p:animEffect transition="out" filter="fade">
                                      <p:cBhvr>
                                        <p:cTn id="63" dur="250"/>
                                        <p:tgtEl>
                                          <p:spTgt spid="70"/>
                                        </p:tgtEl>
                                      </p:cBhvr>
                                    </p:animEffect>
                                    <p:set>
                                      <p:cBhvr>
                                        <p:cTn id="64" dur="1" fill="hold">
                                          <p:stCondLst>
                                            <p:cond delay="249"/>
                                          </p:stCondLst>
                                        </p:cTn>
                                        <p:tgtEl>
                                          <p:spTgt spid="70"/>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250"/>
                                        <p:tgtEl>
                                          <p:spTgt spid="69"/>
                                        </p:tgtEl>
                                      </p:cBhvr>
                                    </p:animEffect>
                                    <p:set>
                                      <p:cBhvr>
                                        <p:cTn id="67" dur="1" fill="hold">
                                          <p:stCondLst>
                                            <p:cond delay="249"/>
                                          </p:stCondLst>
                                        </p:cTn>
                                        <p:tgtEl>
                                          <p:spTgt spid="69"/>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250"/>
                                        <p:tgtEl>
                                          <p:spTgt spid="54"/>
                                        </p:tgtEl>
                                      </p:cBhvr>
                                    </p:animEffect>
                                    <p:set>
                                      <p:cBhvr>
                                        <p:cTn id="70" dur="1" fill="hold">
                                          <p:stCondLst>
                                            <p:cond delay="249"/>
                                          </p:stCondLst>
                                        </p:cTn>
                                        <p:tgtEl>
                                          <p:spTgt spid="54"/>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250"/>
                                        <p:tgtEl>
                                          <p:spTgt spid="40"/>
                                        </p:tgtEl>
                                      </p:cBhvr>
                                    </p:animEffect>
                                    <p:set>
                                      <p:cBhvr>
                                        <p:cTn id="73" dur="1" fill="hold">
                                          <p:stCondLst>
                                            <p:cond delay="249"/>
                                          </p:stCondLst>
                                        </p:cTn>
                                        <p:tgtEl>
                                          <p:spTgt spid="40"/>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250"/>
                                        <p:tgtEl>
                                          <p:spTgt spid="68"/>
                                        </p:tgtEl>
                                      </p:cBhvr>
                                    </p:animEffect>
                                    <p:set>
                                      <p:cBhvr>
                                        <p:cTn id="76" dur="1" fill="hold">
                                          <p:stCondLst>
                                            <p:cond delay="249"/>
                                          </p:stCondLst>
                                        </p:cTn>
                                        <p:tgtEl>
                                          <p:spTgt spid="68"/>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250"/>
                                        <p:tgtEl>
                                          <p:spTgt spid="67"/>
                                        </p:tgtEl>
                                      </p:cBhvr>
                                    </p:animEffect>
                                    <p:set>
                                      <p:cBhvr>
                                        <p:cTn id="79" dur="1" fill="hold">
                                          <p:stCondLst>
                                            <p:cond delay="249"/>
                                          </p:stCondLst>
                                        </p:cTn>
                                        <p:tgtEl>
                                          <p:spTgt spid="67"/>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250"/>
                                        <p:tgtEl>
                                          <p:spTgt spid="57"/>
                                        </p:tgtEl>
                                      </p:cBhvr>
                                    </p:animEffect>
                                    <p:set>
                                      <p:cBhvr>
                                        <p:cTn id="82" dur="1" fill="hold">
                                          <p:stCondLst>
                                            <p:cond delay="249"/>
                                          </p:stCondLst>
                                        </p:cTn>
                                        <p:tgtEl>
                                          <p:spTgt spid="57"/>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250"/>
                                        <p:tgtEl>
                                          <p:spTgt spid="62"/>
                                        </p:tgtEl>
                                      </p:cBhvr>
                                    </p:animEffect>
                                    <p:set>
                                      <p:cBhvr>
                                        <p:cTn id="85" dur="1" fill="hold">
                                          <p:stCondLst>
                                            <p:cond delay="249"/>
                                          </p:stCondLst>
                                        </p:cTn>
                                        <p:tgtEl>
                                          <p:spTgt spid="62"/>
                                        </p:tgtEl>
                                        <p:attrNameLst>
                                          <p:attrName>style.visibility</p:attrName>
                                        </p:attrNameLst>
                                      </p:cBhvr>
                                      <p:to>
                                        <p:strVal val="hidden"/>
                                      </p:to>
                                    </p:set>
                                  </p:childTnLst>
                                </p:cTn>
                              </p:par>
                            </p:childTnLst>
                          </p:cTn>
                        </p:par>
                        <p:par>
                          <p:cTn id="86" fill="hold">
                            <p:stCondLst>
                              <p:cond delay="6000"/>
                            </p:stCondLst>
                            <p:childTnLst>
                              <p:par>
                                <p:cTn id="87" presetID="10" presetClass="exit" presetSubtype="0" fill="hold" nodeType="afterEffect">
                                  <p:stCondLst>
                                    <p:cond delay="0"/>
                                  </p:stCondLst>
                                  <p:childTnLst>
                                    <p:animEffect transition="out" filter="fade">
                                      <p:cBhvr>
                                        <p:cTn id="88" dur="500"/>
                                        <p:tgtEl>
                                          <p:spTgt spid="39"/>
                                        </p:tgtEl>
                                      </p:cBhvr>
                                    </p:animEffect>
                                    <p:set>
                                      <p:cBhvr>
                                        <p:cTn id="89" dur="1" fill="hold">
                                          <p:stCondLst>
                                            <p:cond delay="499"/>
                                          </p:stCondLst>
                                        </p:cTn>
                                        <p:tgtEl>
                                          <p:spTgt spid="39"/>
                                        </p:tgtEl>
                                        <p:attrNameLst>
                                          <p:attrName>style.visibility</p:attrName>
                                        </p:attrNameLst>
                                      </p:cBhvr>
                                      <p:to>
                                        <p:strVal val="hidden"/>
                                      </p:to>
                                    </p:set>
                                  </p:childTnLst>
                                </p:cTn>
                              </p:par>
                              <p:par>
                                <p:cTn id="90" presetID="10" presetClass="exit" presetSubtype="0" fill="hold" nodeType="withEffect">
                                  <p:stCondLst>
                                    <p:cond delay="250"/>
                                  </p:stCondLst>
                                  <p:childTnLst>
                                    <p:animEffect transition="out" filter="fade">
                                      <p:cBhvr>
                                        <p:cTn id="91" dur="500"/>
                                        <p:tgtEl>
                                          <p:spTgt spid="41"/>
                                        </p:tgtEl>
                                      </p:cBhvr>
                                    </p:animEffect>
                                    <p:set>
                                      <p:cBhvr>
                                        <p:cTn id="92" dur="1" fill="hold">
                                          <p:stCondLst>
                                            <p:cond delay="499"/>
                                          </p:stCondLst>
                                        </p:cTn>
                                        <p:tgtEl>
                                          <p:spTgt spid="41"/>
                                        </p:tgtEl>
                                        <p:attrNameLst>
                                          <p:attrName>style.visibility</p:attrName>
                                        </p:attrNameLst>
                                      </p:cBhvr>
                                      <p:to>
                                        <p:strVal val="hidden"/>
                                      </p:to>
                                    </p:set>
                                  </p:childTnLst>
                                </p:cTn>
                              </p:par>
                            </p:childTnLst>
                          </p:cTn>
                        </p:par>
                        <p:par>
                          <p:cTn id="93" fill="hold">
                            <p:stCondLst>
                              <p:cond delay="6750"/>
                            </p:stCondLst>
                            <p:childTnLst>
                              <p:par>
                                <p:cTn id="94" presetID="10" presetClass="exit" presetSubtype="0" fill="hold" nodeType="afterEffect">
                                  <p:stCondLst>
                                    <p:cond delay="0"/>
                                  </p:stCondLst>
                                  <p:childTnLst>
                                    <p:animEffect transition="out" filter="fade">
                                      <p:cBhvr>
                                        <p:cTn id="95" dur="500"/>
                                        <p:tgtEl>
                                          <p:spTgt spid="10"/>
                                        </p:tgtEl>
                                      </p:cBhvr>
                                    </p:animEffect>
                                    <p:set>
                                      <p:cBhvr>
                                        <p:cTn id="96"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76766" y="4834324"/>
            <a:ext cx="13536709" cy="2301370"/>
            <a:chOff x="-703661" y="4378191"/>
            <a:chExt cx="13536709" cy="2301370"/>
          </a:xfrm>
        </p:grpSpPr>
        <p:pic>
          <p:nvPicPr>
            <p:cNvPr id="61" name="Picture 6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63" name="Picture 6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64" name="Picture 6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67" name="Picture 6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68" name="Picture 6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69" name="Picture 6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70" name="Picture 6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71" name="Picture 7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74" name="Picture 7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77" name="Picture 7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78" name="Picture 7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79" name="Picture 7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80" name="Picture 7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grpSp>
        <p:nvGrpSpPr>
          <p:cNvPr id="88" name="Group 87"/>
          <p:cNvGrpSpPr/>
          <p:nvPr/>
        </p:nvGrpSpPr>
        <p:grpSpPr>
          <a:xfrm>
            <a:off x="4435624" y="3580375"/>
            <a:ext cx="3311540" cy="694552"/>
            <a:chOff x="4408729" y="3580375"/>
            <a:chExt cx="3311540" cy="694552"/>
          </a:xfrm>
        </p:grpSpPr>
        <p:pic>
          <p:nvPicPr>
            <p:cNvPr id="89"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90" name="Picture 8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2466" y="3580375"/>
              <a:ext cx="1607803" cy="694552"/>
            </a:xfrm>
            <a:prstGeom prst="roundRect">
              <a:avLst/>
            </a:prstGeom>
            <a:ln>
              <a:solidFill>
                <a:schemeClr val="bg2">
                  <a:lumMod val="75000"/>
                </a:schemeClr>
              </a:solidFill>
            </a:ln>
          </p:spPr>
        </p:pic>
      </p:grpSp>
      <p:sp>
        <p:nvSpPr>
          <p:cNvPr id="92" name="TextBox 91"/>
          <p:cNvSpPr txBox="1"/>
          <p:nvPr/>
        </p:nvSpPr>
        <p:spPr>
          <a:xfrm>
            <a:off x="519113" y="4048184"/>
            <a:ext cx="3635453" cy="221599"/>
          </a:xfrm>
          <a:prstGeom prst="rect">
            <a:avLst/>
          </a:prstGeom>
          <a:noFill/>
        </p:spPr>
        <p:txBody>
          <a:bodyPr wrap="square" lIns="0" tIns="0" rIns="0" bIns="0" rtlCol="0">
            <a:spAutoFit/>
          </a:bodyPr>
          <a:lstStyle>
            <a:defPPr>
              <a:defRPr lang="en-US"/>
            </a:defPPr>
            <a:lvl1pPr defTabSz="1218987">
              <a:lnSpc>
                <a:spcPct val="80000"/>
              </a:lnSpc>
              <a:buSzPct val="80000"/>
              <a:defRPr>
                <a:solidFill>
                  <a:schemeClr val="tx1">
                    <a:alpha val="99000"/>
                  </a:schemeClr>
                </a:solidFill>
              </a:defRPr>
            </a:lvl1pPr>
          </a:lstStyle>
          <a:p>
            <a:r>
              <a:rPr lang="en-US" dirty="0"/>
              <a:t>Windows Azure Datacenter</a:t>
            </a:r>
          </a:p>
        </p:txBody>
      </p:sp>
      <p:grpSp>
        <p:nvGrpSpPr>
          <p:cNvPr id="42" name="Group 41"/>
          <p:cNvGrpSpPr/>
          <p:nvPr/>
        </p:nvGrpSpPr>
        <p:grpSpPr>
          <a:xfrm>
            <a:off x="4435624" y="4343400"/>
            <a:ext cx="3311540" cy="694552"/>
            <a:chOff x="4408729" y="3580375"/>
            <a:chExt cx="3311540" cy="694552"/>
          </a:xfrm>
        </p:grpSpPr>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44"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2466" y="3580375"/>
              <a:ext cx="1607803" cy="694552"/>
            </a:xfrm>
            <a:prstGeom prst="roundRect">
              <a:avLst/>
            </a:prstGeom>
            <a:ln>
              <a:solidFill>
                <a:schemeClr val="bg2">
                  <a:lumMod val="75000"/>
                </a:schemeClr>
              </a:solidFill>
            </a:ln>
          </p:spPr>
        </p:pic>
      </p:grpSp>
      <p:grpSp>
        <p:nvGrpSpPr>
          <p:cNvPr id="40" name="Group 39"/>
          <p:cNvGrpSpPr/>
          <p:nvPr/>
        </p:nvGrpSpPr>
        <p:grpSpPr>
          <a:xfrm>
            <a:off x="5304100" y="1099173"/>
            <a:ext cx="1567543" cy="979715"/>
            <a:chOff x="2075433" y="3557736"/>
            <a:chExt cx="1567543" cy="979715"/>
          </a:xfrm>
        </p:grpSpPr>
        <p:sp>
          <p:nvSpPr>
            <p:cNvPr id="41" name="Rounded Rectangle 40"/>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45" name="Picture 44"/>
            <p:cNvPicPr>
              <a:picLocks noChangeAspect="1"/>
            </p:cNvPicPr>
            <p:nvPr/>
          </p:nvPicPr>
          <p:blipFill>
            <a:blip r:embed="rId4" cstate="print">
              <a:duotone>
                <a:prstClr val="black"/>
                <a:schemeClr val="bg1">
                  <a:tint val="45000"/>
                  <a:satMod val="400000"/>
                </a:schemeClr>
              </a:duotone>
              <a:extLst>
                <a:ext uri="{BEBA8EAE-BF5A-486C-A8C5-ECC9F3942E4B}">
                  <a14:imgProps xmlns:a14="http://schemas.microsoft.com/office/drawing/2010/main">
                    <a14:imgLayer r:embed="rId5">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46" name="TextBox 45"/>
            <p:cNvSpPr txBox="1"/>
            <p:nvPr/>
          </p:nvSpPr>
          <p:spPr>
            <a:xfrm>
              <a:off x="2762201" y="3846372"/>
              <a:ext cx="750718" cy="393954"/>
            </a:xfrm>
            <a:prstGeom prst="rect">
              <a:avLst/>
            </a:prstGeom>
            <a:noFill/>
          </p:spPr>
          <p:txBody>
            <a:bodyPr wrap="none" lIns="0" tIns="0" rIns="0" bIns="0" rtlCol="0">
              <a:spAutoFit/>
            </a:bodyPr>
            <a:lstStyle/>
            <a:p>
              <a:pPr defTabSz="1218987">
                <a:lnSpc>
                  <a:spcPct val="80000"/>
                </a:lnSpc>
                <a:buSzPct val="80000"/>
              </a:pPr>
              <a:r>
                <a:rPr lang="en-US" sz="1600" dirty="0">
                  <a:solidFill>
                    <a:srgbClr val="FFFFFF">
                      <a:alpha val="99000"/>
                    </a:srgbClr>
                  </a:solidFill>
                </a:rPr>
                <a:t>Service</a:t>
              </a:r>
              <a:br>
                <a:rPr lang="en-US" sz="1600" dirty="0">
                  <a:solidFill>
                    <a:srgbClr val="FFFFFF">
                      <a:alpha val="99000"/>
                    </a:srgbClr>
                  </a:solidFill>
                </a:rPr>
              </a:br>
              <a:r>
                <a:rPr lang="en-US" sz="1600" dirty="0">
                  <a:solidFill>
                    <a:srgbClr val="FFFFFF">
                      <a:alpha val="99000"/>
                    </a:srgbClr>
                  </a:solidFill>
                </a:rPr>
                <a:t>Package</a:t>
              </a:r>
            </a:p>
          </p:txBody>
        </p:sp>
      </p:grpSp>
      <p:sp>
        <p:nvSpPr>
          <p:cNvPr id="35" name="TextBox 34"/>
          <p:cNvSpPr txBox="1"/>
          <p:nvPr/>
        </p:nvSpPr>
        <p:spPr>
          <a:xfrm>
            <a:off x="519113" y="376411"/>
            <a:ext cx="3564932" cy="984885"/>
          </a:xfrm>
          <a:prstGeom prst="rect">
            <a:avLst/>
          </a:prstGeom>
          <a:noFill/>
        </p:spPr>
        <p:txBody>
          <a:bodyPr wrap="square" lIns="0" tIns="0" rIns="0" bIns="0" rtlCol="0">
            <a:spAutoFit/>
          </a:bodyPr>
          <a:lstStyle/>
          <a:p>
            <a:pPr defTabSz="1218987">
              <a:lnSpc>
                <a:spcPct val="90000"/>
              </a:lnSpc>
              <a:spcAft>
                <a:spcPts val="600"/>
              </a:spcAft>
              <a:buSzPct val="80000"/>
            </a:pPr>
            <a:r>
              <a:rPr lang="en-US" sz="2000" dirty="0" smtClean="0">
                <a:solidFill>
                  <a:schemeClr val="accent4">
                    <a:alpha val="99000"/>
                  </a:schemeClr>
                </a:solidFill>
              </a:rPr>
              <a:t>Provision Role Instances</a:t>
            </a:r>
          </a:p>
          <a:p>
            <a:pPr defTabSz="1218987">
              <a:lnSpc>
                <a:spcPct val="90000"/>
              </a:lnSpc>
              <a:spcAft>
                <a:spcPts val="600"/>
              </a:spcAft>
              <a:buSzPct val="80000"/>
            </a:pPr>
            <a:r>
              <a:rPr lang="en-US" sz="2000" dirty="0" smtClean="0">
                <a:solidFill>
                  <a:schemeClr val="tx1">
                    <a:lumMod val="60000"/>
                    <a:lumOff val="40000"/>
                    <a:alpha val="99000"/>
                  </a:schemeClr>
                </a:solidFill>
              </a:rPr>
              <a:t>Deploy App Code</a:t>
            </a:r>
          </a:p>
          <a:p>
            <a:pPr defTabSz="1218987">
              <a:lnSpc>
                <a:spcPct val="90000"/>
              </a:lnSpc>
              <a:spcAft>
                <a:spcPts val="600"/>
              </a:spcAft>
              <a:buSzPct val="80000"/>
            </a:pPr>
            <a:r>
              <a:rPr lang="en-US" sz="2000" dirty="0" smtClean="0">
                <a:solidFill>
                  <a:schemeClr val="tx1">
                    <a:lumMod val="60000"/>
                    <a:lumOff val="40000"/>
                    <a:alpha val="99000"/>
                  </a:schemeClr>
                </a:solidFill>
              </a:rPr>
              <a:t>Configure Network</a:t>
            </a:r>
          </a:p>
        </p:txBody>
      </p:sp>
    </p:spTree>
    <p:extLst>
      <p:ext uri="{BB962C8B-B14F-4D97-AF65-F5344CB8AC3E}">
        <p14:creationId xmlns:p14="http://schemas.microsoft.com/office/powerpoint/2010/main" val="13829095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path" presetSubtype="0" accel="50000" decel="50000" fill="hold" nodeType="withEffect">
                                  <p:stCondLst>
                                    <p:cond delay="0"/>
                                  </p:stCondLst>
                                  <p:childTnLst>
                                    <p:animMotion origin="layout" path="M -4.43678E-6 -2.64985E-6 L -4.43678E-6 0.18352 " pathEditMode="relative" rAng="0" ptsTypes="AA">
                                      <p:cBhvr>
                                        <p:cTn id="11" dur="2000" fill="hold"/>
                                        <p:tgtEl>
                                          <p:spTgt spid="88"/>
                                        </p:tgtEl>
                                        <p:attrNameLst>
                                          <p:attrName>ppt_x</p:attrName>
                                          <p:attrName>ppt_y</p:attrName>
                                        </p:attrNameLst>
                                      </p:cBhvr>
                                      <p:rCtr x="0" y="9165"/>
                                    </p:animMotion>
                                  </p:childTnLst>
                                </p:cTn>
                              </p:par>
                              <p:par>
                                <p:cTn id="12" presetID="10" presetClass="entr" presetSubtype="0" fill="hold" grpId="0" nodeType="withEffect">
                                  <p:stCondLst>
                                    <p:cond delay="250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accel="50000" decel="50000" fill="hold" nodeType="withEffect">
                                  <p:stCondLst>
                                    <p:cond delay="0"/>
                                  </p:stCondLst>
                                  <p:childTnLst>
                                    <p:animMotion origin="layout" path="M -4.43678E-6 5.25341E-7 L -4.43678E-6 0.18884 " pathEditMode="relative" rAng="0" ptsTypes="AA">
                                      <p:cBhvr>
                                        <p:cTn id="16" dur="2000" fill="hold"/>
                                        <p:tgtEl>
                                          <p:spTgt spid="42"/>
                                        </p:tgtEl>
                                        <p:attrNameLst>
                                          <p:attrName>ppt_x</p:attrName>
                                          <p:attrName>ppt_y</p:attrName>
                                        </p:attrNameLst>
                                      </p:cBhvr>
                                      <p:rCtr x="0" y="94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532231" y="1943286"/>
            <a:ext cx="1091422" cy="2673208"/>
            <a:chOff x="5556414" y="2061552"/>
            <a:chExt cx="1091422" cy="2554941"/>
          </a:xfrm>
        </p:grpSpPr>
        <p:sp>
          <p:nvSpPr>
            <p:cNvPr id="43" name="Down Arrow 42"/>
            <p:cNvSpPr/>
            <p:nvPr/>
          </p:nvSpPr>
          <p:spPr bwMode="auto">
            <a:xfrm>
              <a:off x="5556414" y="2061552"/>
              <a:ext cx="286871" cy="2554941"/>
            </a:xfrm>
            <a:prstGeom prst="downArrow">
              <a:avLst>
                <a:gd name="adj1" fmla="val 42122"/>
                <a:gd name="adj2" fmla="val 62085"/>
              </a:avLst>
            </a:prstGeom>
            <a:solidFill>
              <a:schemeClr val="tx2">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4" name="Down Arrow 43"/>
            <p:cNvSpPr/>
            <p:nvPr/>
          </p:nvSpPr>
          <p:spPr bwMode="auto">
            <a:xfrm>
              <a:off x="6360965" y="2061552"/>
              <a:ext cx="286871" cy="2554941"/>
            </a:xfrm>
            <a:prstGeom prst="downArrow">
              <a:avLst>
                <a:gd name="adj1" fmla="val 42122"/>
                <a:gd name="adj2" fmla="val 62085"/>
              </a:avLst>
            </a:prstGeom>
            <a:solidFill>
              <a:schemeClr val="tx2">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72" name="Picture 7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35624" y="4834352"/>
            <a:ext cx="1607803" cy="694552"/>
          </a:xfrm>
          <a:prstGeom prst="roundRect">
            <a:avLst/>
          </a:prstGeom>
          <a:ln>
            <a:solidFill>
              <a:schemeClr val="bg2">
                <a:lumMod val="75000"/>
              </a:schemeClr>
            </a:solidFill>
          </a:ln>
        </p:spPr>
      </p:pic>
      <p:pic>
        <p:nvPicPr>
          <p:cNvPr id="73" name="Picture 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39361" y="4834352"/>
            <a:ext cx="1607803" cy="694552"/>
          </a:xfrm>
          <a:prstGeom prst="roundRect">
            <a:avLst/>
          </a:prstGeom>
          <a:ln>
            <a:solidFill>
              <a:schemeClr val="bg2">
                <a:lumMod val="75000"/>
              </a:schemeClr>
            </a:solidFill>
          </a:ln>
        </p:spPr>
      </p:pic>
      <p:grpSp>
        <p:nvGrpSpPr>
          <p:cNvPr id="2" name="Group 1"/>
          <p:cNvGrpSpPr/>
          <p:nvPr/>
        </p:nvGrpSpPr>
        <p:grpSpPr>
          <a:xfrm>
            <a:off x="-676766" y="4834324"/>
            <a:ext cx="13536709" cy="2301370"/>
            <a:chOff x="-703661" y="4378191"/>
            <a:chExt cx="13536709" cy="2301370"/>
          </a:xfrm>
        </p:grpSpPr>
        <p:pic>
          <p:nvPicPr>
            <p:cNvPr id="61" name="Picture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68" name="Picture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69" name="Picture 6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71" name="Picture 7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74" name="Picture 7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77" name="Picture 7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78" name="Picture 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80" name="Picture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grpSp>
        <p:nvGrpSpPr>
          <p:cNvPr id="4" name="Group 3"/>
          <p:cNvGrpSpPr/>
          <p:nvPr/>
        </p:nvGrpSpPr>
        <p:grpSpPr>
          <a:xfrm>
            <a:off x="5330214" y="1206564"/>
            <a:ext cx="1509742" cy="736721"/>
            <a:chOff x="5375415" y="1342167"/>
            <a:chExt cx="1509742" cy="736721"/>
          </a:xfrm>
        </p:grpSpPr>
        <p:grpSp>
          <p:nvGrpSpPr>
            <p:cNvPr id="36" name="Group 35"/>
            <p:cNvGrpSpPr/>
            <p:nvPr/>
          </p:nvGrpSpPr>
          <p:grpSpPr>
            <a:xfrm>
              <a:off x="5375415" y="1342167"/>
              <a:ext cx="705283" cy="736721"/>
              <a:chOff x="2145364" y="3673700"/>
              <a:chExt cx="705283" cy="736721"/>
            </a:xfrm>
          </p:grpSpPr>
          <p:sp>
            <p:nvSpPr>
              <p:cNvPr id="37" name="Rounded Rectangle 36"/>
              <p:cNvSpPr/>
              <p:nvPr/>
            </p:nvSpPr>
            <p:spPr bwMode="auto">
              <a:xfrm>
                <a:off x="2145364" y="3673700"/>
                <a:ext cx="705283" cy="736721"/>
              </a:xfrm>
              <a:prstGeom prst="roundRect">
                <a:avLst>
                  <a:gd name="adj" fmla="val 11650"/>
                </a:avLst>
              </a:prstGeom>
              <a:solidFill>
                <a:srgbClr val="85BCE6">
                  <a:alpha val="3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8" name="Picture 37"/>
              <p:cNvPicPr>
                <a:picLocks noChangeAspect="1"/>
              </p:cNvPicPr>
              <p:nvPr/>
            </p:nvPicPr>
            <p:blipFill>
              <a:blip r:embed="rId4" cstate="print">
                <a:duotone>
                  <a:prstClr val="black"/>
                  <a:schemeClr val="bg1">
                    <a:tint val="45000"/>
                    <a:satMod val="400000"/>
                  </a:schemeClr>
                </a:duotone>
                <a:extLst>
                  <a:ext uri="{BEBA8EAE-BF5A-486C-A8C5-ECC9F3942E4B}">
                    <a14:imgProps xmlns:a14="http://schemas.microsoft.com/office/drawing/2010/main">
                      <a14:imgLayer r:embed="rId5">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4769" y="3794243"/>
                <a:ext cx="526347" cy="526347"/>
              </a:xfrm>
              <a:prstGeom prst="rect">
                <a:avLst/>
              </a:prstGeom>
            </p:spPr>
          </p:pic>
        </p:grpSp>
        <p:grpSp>
          <p:nvGrpSpPr>
            <p:cNvPr id="40" name="Group 39"/>
            <p:cNvGrpSpPr/>
            <p:nvPr/>
          </p:nvGrpSpPr>
          <p:grpSpPr>
            <a:xfrm>
              <a:off x="6179874" y="1342167"/>
              <a:ext cx="705283" cy="736721"/>
              <a:chOff x="2089030" y="3673700"/>
              <a:chExt cx="705283" cy="736721"/>
            </a:xfrm>
          </p:grpSpPr>
          <p:sp>
            <p:nvSpPr>
              <p:cNvPr id="41" name="Rounded Rectangle 40"/>
              <p:cNvSpPr/>
              <p:nvPr/>
            </p:nvSpPr>
            <p:spPr bwMode="auto">
              <a:xfrm>
                <a:off x="2089030" y="3673700"/>
                <a:ext cx="705283" cy="736721"/>
              </a:xfrm>
              <a:prstGeom prst="roundRect">
                <a:avLst>
                  <a:gd name="adj" fmla="val 13578"/>
                </a:avLst>
              </a:prstGeom>
              <a:solidFill>
                <a:srgbClr val="85BCE6">
                  <a:alpha val="3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2" name="Picture 41"/>
              <p:cNvPicPr>
                <a:picLocks noChangeAspect="1"/>
              </p:cNvPicPr>
              <p:nvPr/>
            </p:nvPicPr>
            <p:blipFill>
              <a:blip r:embed="rId4" cstate="print">
                <a:duotone>
                  <a:prstClr val="black"/>
                  <a:schemeClr val="bg1">
                    <a:tint val="45000"/>
                    <a:satMod val="400000"/>
                  </a:schemeClr>
                </a:duotone>
                <a:extLst>
                  <a:ext uri="{BEBA8EAE-BF5A-486C-A8C5-ECC9F3942E4B}">
                    <a14:imgProps xmlns:a14="http://schemas.microsoft.com/office/drawing/2010/main">
                      <a14:imgLayer r:embed="rId5">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71834" y="3794243"/>
                <a:ext cx="526347" cy="526347"/>
              </a:xfrm>
              <a:prstGeom prst="rect">
                <a:avLst/>
              </a:prstGeom>
            </p:spPr>
          </p:pic>
        </p:grpSp>
      </p:grpSp>
      <p:grpSp>
        <p:nvGrpSpPr>
          <p:cNvPr id="6" name="Group 5"/>
          <p:cNvGrpSpPr/>
          <p:nvPr/>
        </p:nvGrpSpPr>
        <p:grpSpPr>
          <a:xfrm>
            <a:off x="4435624" y="4834352"/>
            <a:ext cx="3311540" cy="694552"/>
            <a:chOff x="4408729" y="4834352"/>
            <a:chExt cx="3311540" cy="694552"/>
          </a:xfrm>
        </p:grpSpPr>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grpSp>
        <p:nvGrpSpPr>
          <p:cNvPr id="75" name="Group 74"/>
          <p:cNvGrpSpPr/>
          <p:nvPr/>
        </p:nvGrpSpPr>
        <p:grpSpPr>
          <a:xfrm>
            <a:off x="5303520" y="1097280"/>
            <a:ext cx="1567543" cy="979715"/>
            <a:chOff x="2075433" y="3557736"/>
            <a:chExt cx="1567543" cy="979715"/>
          </a:xfrm>
        </p:grpSpPr>
        <p:sp>
          <p:nvSpPr>
            <p:cNvPr id="76" name="Rounded Rectangle 75"/>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88" name="Picture 87"/>
            <p:cNvPicPr>
              <a:picLocks noChangeAspect="1"/>
            </p:cNvPicPr>
            <p:nvPr/>
          </p:nvPicPr>
          <p:blipFill>
            <a:blip r:embed="rId4" cstate="print">
              <a:duotone>
                <a:prstClr val="black"/>
                <a:schemeClr val="bg1">
                  <a:tint val="45000"/>
                  <a:satMod val="400000"/>
                </a:schemeClr>
              </a:duotone>
              <a:extLst>
                <a:ext uri="{BEBA8EAE-BF5A-486C-A8C5-ECC9F3942E4B}">
                  <a14:imgProps xmlns:a14="http://schemas.microsoft.com/office/drawing/2010/main">
                    <a14:imgLayer r:embed="rId5">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89" name="TextBox 88"/>
            <p:cNvSpPr txBox="1"/>
            <p:nvPr/>
          </p:nvSpPr>
          <p:spPr>
            <a:xfrm>
              <a:off x="2762201" y="3846372"/>
              <a:ext cx="750718" cy="393954"/>
            </a:xfrm>
            <a:prstGeom prst="rect">
              <a:avLst/>
            </a:prstGeom>
            <a:noFill/>
          </p:spPr>
          <p:txBody>
            <a:bodyPr wrap="none" lIns="0" tIns="0" rIns="0" bIns="0" rtlCol="0">
              <a:spAutoFit/>
            </a:bodyPr>
            <a:lstStyle/>
            <a:p>
              <a:pPr defTabSz="1218987">
                <a:lnSpc>
                  <a:spcPct val="80000"/>
                </a:lnSpc>
                <a:buSzPct val="80000"/>
              </a:pPr>
              <a:r>
                <a:rPr lang="en-US" sz="1600" dirty="0">
                  <a:solidFill>
                    <a:srgbClr val="FFFFFF">
                      <a:alpha val="99000"/>
                    </a:srgbClr>
                  </a:solidFill>
                </a:rPr>
                <a:t>Service</a:t>
              </a:r>
              <a:br>
                <a:rPr lang="en-US" sz="1600" dirty="0">
                  <a:solidFill>
                    <a:srgbClr val="FFFFFF">
                      <a:alpha val="99000"/>
                    </a:srgbClr>
                  </a:solidFill>
                </a:rPr>
              </a:br>
              <a:r>
                <a:rPr lang="en-US" sz="1600" dirty="0">
                  <a:solidFill>
                    <a:srgbClr val="FFFFFF">
                      <a:alpha val="99000"/>
                    </a:srgbClr>
                  </a:solidFill>
                </a:rPr>
                <a:t>Package</a:t>
              </a:r>
            </a:p>
          </p:txBody>
        </p:sp>
      </p:gr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35621" y="5637733"/>
            <a:ext cx="1607803" cy="694551"/>
          </a:xfrm>
          <a:prstGeom prst="roundRect">
            <a:avLst/>
          </a:prstGeom>
          <a:ln>
            <a:solidFill>
              <a:schemeClr val="bg2">
                <a:lumMod val="75000"/>
              </a:schemeClr>
            </a:solidFill>
          </a:ln>
        </p:spPr>
      </p:pic>
      <p:pic>
        <p:nvPicPr>
          <p:cNvPr id="59" name="Picture 5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39750" y="5637733"/>
            <a:ext cx="1607803" cy="694551"/>
          </a:xfrm>
          <a:prstGeom prst="roundRect">
            <a:avLst/>
          </a:prstGeom>
          <a:ln>
            <a:solidFill>
              <a:schemeClr val="bg2">
                <a:lumMod val="75000"/>
              </a:schemeClr>
            </a:solidFill>
          </a:ln>
        </p:spPr>
      </p:pic>
      <p:grpSp>
        <p:nvGrpSpPr>
          <p:cNvPr id="60" name="Group 59"/>
          <p:cNvGrpSpPr/>
          <p:nvPr/>
        </p:nvGrpSpPr>
        <p:grpSpPr>
          <a:xfrm>
            <a:off x="4435624" y="5638800"/>
            <a:ext cx="3311540" cy="694552"/>
            <a:chOff x="4408729" y="4834352"/>
            <a:chExt cx="3311540" cy="694552"/>
          </a:xfrm>
        </p:grpSpPr>
        <p:pic>
          <p:nvPicPr>
            <p:cNvPr id="62" name="Picture 6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sp>
        <p:nvSpPr>
          <p:cNvPr id="90" name="TextBox 89"/>
          <p:cNvSpPr txBox="1"/>
          <p:nvPr/>
        </p:nvSpPr>
        <p:spPr>
          <a:xfrm>
            <a:off x="519113" y="376411"/>
            <a:ext cx="3564932" cy="984885"/>
          </a:xfrm>
          <a:prstGeom prst="rect">
            <a:avLst/>
          </a:prstGeom>
          <a:noFill/>
        </p:spPr>
        <p:txBody>
          <a:bodyPr wrap="square" lIns="0" tIns="0" rIns="0" bIns="0" rtlCol="0">
            <a:spAutoFit/>
          </a:bodyPr>
          <a:lstStyle/>
          <a:p>
            <a:pPr defTabSz="1218987">
              <a:lnSpc>
                <a:spcPct val="90000"/>
              </a:lnSpc>
              <a:spcAft>
                <a:spcPts val="600"/>
              </a:spcAft>
              <a:buSzPct val="80000"/>
            </a:pPr>
            <a:r>
              <a:rPr lang="en-US" sz="2000" dirty="0">
                <a:solidFill>
                  <a:schemeClr val="tx1">
                    <a:lumMod val="60000"/>
                    <a:lumOff val="40000"/>
                    <a:alpha val="99000"/>
                  </a:schemeClr>
                </a:solidFill>
              </a:rPr>
              <a:t>Provision Role Instances</a:t>
            </a:r>
          </a:p>
          <a:p>
            <a:pPr defTabSz="1218987">
              <a:lnSpc>
                <a:spcPct val="90000"/>
              </a:lnSpc>
              <a:spcAft>
                <a:spcPts val="600"/>
              </a:spcAft>
              <a:buSzPct val="80000"/>
            </a:pPr>
            <a:r>
              <a:rPr lang="en-US" sz="2000" dirty="0">
                <a:solidFill>
                  <a:schemeClr val="accent4">
                    <a:alpha val="99000"/>
                  </a:schemeClr>
                </a:solidFill>
              </a:rPr>
              <a:t>Deploy App Code</a:t>
            </a:r>
          </a:p>
          <a:p>
            <a:pPr defTabSz="1218987">
              <a:lnSpc>
                <a:spcPct val="90000"/>
              </a:lnSpc>
              <a:spcAft>
                <a:spcPts val="600"/>
              </a:spcAft>
              <a:buSzPct val="80000"/>
            </a:pPr>
            <a:r>
              <a:rPr lang="en-US" sz="2000" dirty="0" smtClean="0">
                <a:solidFill>
                  <a:schemeClr val="tx1">
                    <a:lumMod val="60000"/>
                    <a:lumOff val="40000"/>
                    <a:alpha val="99000"/>
                  </a:schemeClr>
                </a:solidFill>
              </a:rPr>
              <a:t>Configure Network</a:t>
            </a:r>
          </a:p>
        </p:txBody>
      </p:sp>
      <p:sp>
        <p:nvSpPr>
          <p:cNvPr id="49" name="TextBox 48"/>
          <p:cNvSpPr txBox="1"/>
          <p:nvPr/>
        </p:nvSpPr>
        <p:spPr>
          <a:xfrm>
            <a:off x="519113" y="4048184"/>
            <a:ext cx="3635453" cy="221599"/>
          </a:xfrm>
          <a:prstGeom prst="rect">
            <a:avLst/>
          </a:prstGeom>
          <a:noFill/>
        </p:spPr>
        <p:txBody>
          <a:bodyPr wrap="square" lIns="0" tIns="0" rIns="0" bIns="0" rtlCol="0">
            <a:spAutoFit/>
          </a:bodyPr>
          <a:lstStyle>
            <a:defPPr>
              <a:defRPr lang="en-US"/>
            </a:defPPr>
            <a:lvl1pPr defTabSz="1218987">
              <a:lnSpc>
                <a:spcPct val="80000"/>
              </a:lnSpc>
              <a:buSzPct val="80000"/>
              <a:defRPr>
                <a:solidFill>
                  <a:schemeClr val="tx1">
                    <a:alpha val="99000"/>
                  </a:schemeClr>
                </a:solidFill>
              </a:defRPr>
            </a:lvl1pPr>
          </a:lstStyle>
          <a:p>
            <a:r>
              <a:rPr lang="en-US" dirty="0"/>
              <a:t>Windows Azure Datacenter</a:t>
            </a:r>
          </a:p>
        </p:txBody>
      </p:sp>
    </p:spTree>
    <p:extLst>
      <p:ext uri="{BB962C8B-B14F-4D97-AF65-F5344CB8AC3E}">
        <p14:creationId xmlns:p14="http://schemas.microsoft.com/office/powerpoint/2010/main" val="19131983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xit" presetSubtype="0" fill="hold" nodeType="afterEffect">
                                  <p:stCondLst>
                                    <p:cond delay="0"/>
                                  </p:stCondLst>
                                  <p:childTnLst>
                                    <p:animEffect transition="out" filter="fade">
                                      <p:cBhvr>
                                        <p:cTn id="12" dur="250"/>
                                        <p:tgtEl>
                                          <p:spTgt spid="75"/>
                                        </p:tgtEl>
                                      </p:cBhvr>
                                    </p:animEffect>
                                    <p:set>
                                      <p:cBhvr>
                                        <p:cTn id="13" dur="1" fill="hold">
                                          <p:stCondLst>
                                            <p:cond delay="249"/>
                                          </p:stCondLst>
                                        </p:cTn>
                                        <p:tgtEl>
                                          <p:spTgt spid="75"/>
                                        </p:tgtEl>
                                        <p:attrNameLst>
                                          <p:attrName>style.visibility</p:attrName>
                                        </p:attrNameLst>
                                      </p:cBhvr>
                                      <p:to>
                                        <p:strVal val="hidden"/>
                                      </p:to>
                                    </p:set>
                                  </p:childTnLst>
                                </p:cTn>
                              </p:par>
                            </p:childTnLst>
                          </p:cTn>
                        </p:par>
                        <p:par>
                          <p:cTn id="14" fill="hold">
                            <p:stCondLst>
                              <p:cond delay="750"/>
                            </p:stCondLst>
                            <p:childTnLst>
                              <p:par>
                                <p:cTn id="15" presetID="42" presetClass="path" presetSubtype="0" accel="50000" decel="50000" fill="hold" nodeType="afterEffect">
                                  <p:stCondLst>
                                    <p:cond delay="750"/>
                                  </p:stCondLst>
                                  <p:childTnLst>
                                    <p:animMotion origin="layout" path="M 1.21125E-6 -2.75272E-7 L 1.21125E-6 0.53319 " pathEditMode="relative" rAng="0" ptsTypes="AA">
                                      <p:cBhvr>
                                        <p:cTn id="16" dur="1500" fill="hold"/>
                                        <p:tgtEl>
                                          <p:spTgt spid="4"/>
                                        </p:tgtEl>
                                        <p:attrNameLst>
                                          <p:attrName>ppt_x</p:attrName>
                                          <p:attrName>ppt_y</p:attrName>
                                        </p:attrNameLst>
                                      </p:cBhvr>
                                      <p:rCtr x="0" y="26648"/>
                                    </p:animMotion>
                                  </p:childTnLst>
                                </p:cTn>
                              </p:par>
                              <p:par>
                                <p:cTn id="17" presetID="10" presetClass="exit" presetSubtype="0" fill="hold" nodeType="withEffect">
                                  <p:stCondLst>
                                    <p:cond delay="0"/>
                                  </p:stCondLst>
                                  <p:childTnLst>
                                    <p:animEffect transition="out" filter="fade">
                                      <p:cBhvr>
                                        <p:cTn id="18" dur="1000"/>
                                        <p:tgtEl>
                                          <p:spTgt spid="3"/>
                                        </p:tgtEl>
                                      </p:cBhvr>
                                    </p:animEffect>
                                    <p:set>
                                      <p:cBhvr>
                                        <p:cTn id="19" dur="1" fill="hold">
                                          <p:stCondLst>
                                            <p:cond delay="999"/>
                                          </p:stCondLst>
                                        </p:cTn>
                                        <p:tgtEl>
                                          <p:spTgt spid="3"/>
                                        </p:tgtEl>
                                        <p:attrNameLst>
                                          <p:attrName>style.visibility</p:attrName>
                                        </p:attrNameLst>
                                      </p:cBhvr>
                                      <p:to>
                                        <p:strVal val="hidden"/>
                                      </p:to>
                                    </p:set>
                                  </p:childTnLst>
                                </p:cTn>
                              </p:par>
                              <p:par>
                                <p:cTn id="20" presetID="10" presetClass="exit" presetSubtype="0" fill="hold" nodeType="withEffect">
                                  <p:stCondLst>
                                    <p:cond delay="250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10" presetClass="entr" presetSubtype="0" fill="hold" nodeType="withEffect">
                                  <p:stCondLst>
                                    <p:cond delay="30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300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par>
                                <p:cTn id="29" presetID="10" presetClass="entr" presetSubtype="0" fill="hold" grpId="0" nodeType="withEffect">
                                  <p:stCondLst>
                                    <p:cond delay="250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Elbow Connector 11"/>
          <p:cNvCxnSpPr>
            <a:stCxn id="65" idx="4"/>
            <a:endCxn id="14348" idx="0"/>
          </p:cNvCxnSpPr>
          <p:nvPr/>
        </p:nvCxnSpPr>
        <p:spPr>
          <a:xfrm rot="5400000">
            <a:off x="6651953" y="1800247"/>
            <a:ext cx="1203982" cy="1278019"/>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4344" name="Group 14343"/>
          <p:cNvGrpSpPr/>
          <p:nvPr/>
        </p:nvGrpSpPr>
        <p:grpSpPr>
          <a:xfrm>
            <a:off x="3644150" y="3134021"/>
            <a:ext cx="4919133" cy="624062"/>
            <a:chOff x="3733800" y="2866656"/>
            <a:chExt cx="4919133" cy="624062"/>
          </a:xfrm>
        </p:grpSpPr>
        <p:sp>
          <p:nvSpPr>
            <p:cNvPr id="4" name="Trapezoid 3"/>
            <p:cNvSpPr/>
            <p:nvPr/>
          </p:nvSpPr>
          <p:spPr bwMode="auto">
            <a:xfrm>
              <a:off x="3733800" y="2866656"/>
              <a:ext cx="4919133" cy="624062"/>
            </a:xfrm>
            <a:prstGeom prst="trapezoid">
              <a:avLst/>
            </a:prstGeom>
            <a:solidFill>
              <a:srgbClr val="92D050"/>
            </a:solidFill>
            <a:ln w="762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200" dirty="0" smtClean="0">
                  <a:gradFill>
                    <a:gsLst>
                      <a:gs pos="0">
                        <a:srgbClr val="FFFFFF"/>
                      </a:gs>
                      <a:gs pos="100000">
                        <a:srgbClr val="FFFFFF"/>
                      </a:gs>
                    </a:gsLst>
                    <a:lin ang="5400000" scaled="0"/>
                  </a:gradFill>
                </a:rPr>
                <a:t> Network Load Balancer</a:t>
              </a:r>
            </a:p>
          </p:txBody>
        </p:sp>
        <p:pic>
          <p:nvPicPr>
            <p:cNvPr id="14343" name="Picture 143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1308" y="3005882"/>
              <a:ext cx="1244606" cy="351486"/>
            </a:xfrm>
            <a:prstGeom prst="rect">
              <a:avLst/>
            </a:prstGeom>
          </p:spPr>
        </p:pic>
      </p:grpSp>
      <p:pic>
        <p:nvPicPr>
          <p:cNvPr id="14345" name="Picture 143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3344" y="285966"/>
            <a:ext cx="1688040" cy="1486715"/>
          </a:xfrm>
          <a:prstGeom prst="rect">
            <a:avLst/>
          </a:prstGeom>
        </p:spPr>
      </p:pic>
      <p:pic>
        <p:nvPicPr>
          <p:cNvPr id="14346" name="Picture 143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24138" y="817213"/>
            <a:ext cx="1587892" cy="976385"/>
          </a:xfrm>
          <a:prstGeom prst="rect">
            <a:avLst/>
          </a:prstGeom>
        </p:spPr>
      </p:pic>
      <p:pic>
        <p:nvPicPr>
          <p:cNvPr id="14347" name="Picture 143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15570" y="699386"/>
            <a:ext cx="566904" cy="1069389"/>
          </a:xfrm>
          <a:prstGeom prst="rect">
            <a:avLst/>
          </a:prstGeom>
        </p:spPr>
      </p:pic>
      <p:sp>
        <p:nvSpPr>
          <p:cNvPr id="14348" name="Oval 14347"/>
          <p:cNvSpPr/>
          <p:nvPr/>
        </p:nvSpPr>
        <p:spPr bwMode="auto">
          <a:xfrm>
            <a:off x="6441475"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48" name="Elbow Connector 47"/>
          <p:cNvCxnSpPr>
            <a:stCxn id="66" idx="4"/>
            <a:endCxn id="50" idx="0"/>
          </p:cNvCxnSpPr>
          <p:nvPr/>
        </p:nvCxnSpPr>
        <p:spPr>
          <a:xfrm rot="16200000" flipH="1">
            <a:off x="4326481" y="1626469"/>
            <a:ext cx="1203982" cy="1625573"/>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0" name="Oval 49"/>
          <p:cNvSpPr/>
          <p:nvPr/>
        </p:nvSpPr>
        <p:spPr bwMode="auto">
          <a:xfrm>
            <a:off x="5567800"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Oval 53"/>
          <p:cNvSpPr/>
          <p:nvPr/>
        </p:nvSpPr>
        <p:spPr bwMode="auto">
          <a:xfrm>
            <a:off x="6008587"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4359" name="Straight Arrow Connector 14358"/>
          <p:cNvCxnSpPr>
            <a:stCxn id="73" idx="4"/>
            <a:endCxn id="54" idx="0"/>
          </p:cNvCxnSpPr>
          <p:nvPr/>
        </p:nvCxnSpPr>
        <p:spPr>
          <a:xfrm flipH="1">
            <a:off x="6182046" y="1837265"/>
            <a:ext cx="327" cy="1203982"/>
          </a:xfrm>
          <a:prstGeom prst="straightConnector1">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auto">
          <a:xfrm>
            <a:off x="771949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6" name="Oval 65"/>
          <p:cNvSpPr/>
          <p:nvPr/>
        </p:nvSpPr>
        <p:spPr bwMode="auto">
          <a:xfrm>
            <a:off x="3942227"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3" name="Oval 72"/>
          <p:cNvSpPr/>
          <p:nvPr/>
        </p:nvSpPr>
        <p:spPr bwMode="auto">
          <a:xfrm>
            <a:off x="600891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44" name="Group 43"/>
          <p:cNvGrpSpPr/>
          <p:nvPr/>
        </p:nvGrpSpPr>
        <p:grpSpPr>
          <a:xfrm>
            <a:off x="5096089" y="3861057"/>
            <a:ext cx="1990997" cy="922867"/>
            <a:chOff x="5096089" y="3861057"/>
            <a:chExt cx="1990997" cy="922867"/>
          </a:xfrm>
          <a:solidFill>
            <a:schemeClr val="tx2">
              <a:lumMod val="40000"/>
              <a:lumOff val="60000"/>
            </a:schemeClr>
          </a:solidFill>
        </p:grpSpPr>
        <p:sp>
          <p:nvSpPr>
            <p:cNvPr id="11" name="Down Arrow 10"/>
            <p:cNvSpPr/>
            <p:nvPr/>
          </p:nvSpPr>
          <p:spPr bwMode="auto">
            <a:xfrm>
              <a:off x="5096089" y="3861057"/>
              <a:ext cx="286871" cy="922867"/>
            </a:xfrm>
            <a:prstGeom prst="downArrow">
              <a:avLst>
                <a:gd name="adj1" fmla="val 42122"/>
                <a:gd name="adj2" fmla="val 6208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8" name="Down Arrow 77"/>
            <p:cNvSpPr/>
            <p:nvPr/>
          </p:nvSpPr>
          <p:spPr bwMode="auto">
            <a:xfrm>
              <a:off x="6800215" y="3861057"/>
              <a:ext cx="286871" cy="922867"/>
            </a:xfrm>
            <a:prstGeom prst="downArrow">
              <a:avLst>
                <a:gd name="adj1" fmla="val 42122"/>
                <a:gd name="adj2" fmla="val 6208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79" name="Group 78"/>
          <p:cNvGrpSpPr/>
          <p:nvPr/>
        </p:nvGrpSpPr>
        <p:grpSpPr>
          <a:xfrm>
            <a:off x="-676766" y="4834324"/>
            <a:ext cx="13536709" cy="2301370"/>
            <a:chOff x="-703661" y="4378191"/>
            <a:chExt cx="13536709" cy="2301370"/>
          </a:xfrm>
        </p:grpSpPr>
        <p:pic>
          <p:nvPicPr>
            <p:cNvPr id="80" name="Picture 7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88" name="Picture 8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91" name="Picture 9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92" name="Picture 9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93" name="Picture 9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94" name="Picture 9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95" name="Picture 9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96" name="Picture 9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97" name="Picture 9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98" name="Picture 9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99" name="Picture 9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100" name="Picture 9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101" name="Picture 10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sp>
        <p:nvSpPr>
          <p:cNvPr id="113" name="TextBox 112"/>
          <p:cNvSpPr txBox="1"/>
          <p:nvPr/>
        </p:nvSpPr>
        <p:spPr>
          <a:xfrm>
            <a:off x="339026" y="4417605"/>
            <a:ext cx="3635453" cy="221599"/>
          </a:xfrm>
          <a:prstGeom prst="rect">
            <a:avLst/>
          </a:prstGeom>
          <a:noFill/>
        </p:spPr>
        <p:txBody>
          <a:bodyPr wrap="square" lIns="0" tIns="0" rIns="0" bIns="0" rtlCol="0">
            <a:spAutoFit/>
          </a:bodyPr>
          <a:lstStyle/>
          <a:p>
            <a:pPr defTabSz="1218987">
              <a:lnSpc>
                <a:spcPct val="80000"/>
              </a:lnSpc>
              <a:buSzPct val="80000"/>
            </a:pPr>
            <a:r>
              <a:rPr lang="en-US" dirty="0" smtClean="0">
                <a:solidFill>
                  <a:schemeClr val="tx1">
                    <a:alpha val="99000"/>
                  </a:schemeClr>
                </a:solidFill>
              </a:rPr>
              <a:t>Windows Azure Datacenter</a:t>
            </a:r>
            <a:endParaRPr lang="en-US" dirty="0">
              <a:solidFill>
                <a:schemeClr val="tx1">
                  <a:alpha val="99000"/>
                </a:schemeClr>
              </a:solidFill>
            </a:endParaRPr>
          </a:p>
        </p:txBody>
      </p:sp>
      <p:sp>
        <p:nvSpPr>
          <p:cNvPr id="52" name="TextBox 51"/>
          <p:cNvSpPr txBox="1"/>
          <p:nvPr/>
        </p:nvSpPr>
        <p:spPr>
          <a:xfrm>
            <a:off x="8864825" y="3170763"/>
            <a:ext cx="3083636" cy="553998"/>
          </a:xfrm>
          <a:prstGeom prst="rect">
            <a:avLst/>
          </a:prstGeom>
          <a:noFill/>
        </p:spPr>
        <p:txBody>
          <a:bodyPr wrap="square" lIns="0" tIns="0" rIns="0" bIns="0" rtlCol="0">
            <a:spAutoFit/>
          </a:bodyPr>
          <a:lstStyle>
            <a:defPPr>
              <a:defRPr lang="en-US"/>
            </a:defPPr>
            <a:lvl1pPr marL="228600" indent="-228600">
              <a:lnSpc>
                <a:spcPct val="90000"/>
              </a:lnSpc>
              <a:spcAft>
                <a:spcPts val="600"/>
              </a:spcAft>
              <a:buSzPct val="80000"/>
              <a:buAutoNum type="arabicParenR"/>
              <a:defRPr sz="1400" b="1">
                <a:solidFill>
                  <a:schemeClr val="bg1"/>
                </a:solidFill>
              </a:defRPr>
            </a:lvl1pPr>
          </a:lstStyle>
          <a:p>
            <a:pPr marL="290513" indent="-290513" defTabSz="1218987">
              <a:buFontTx/>
              <a:buNone/>
            </a:pPr>
            <a:r>
              <a:rPr lang="en-US" sz="2000" b="0" dirty="0" smtClean="0">
                <a:solidFill>
                  <a:schemeClr val="accent4">
                    <a:alpha val="99000"/>
                  </a:schemeClr>
                </a:solidFill>
                <a:sym typeface="Wingdings" pitchFamily="2" charset="2"/>
              </a:rPr>
              <a:t> </a:t>
            </a:r>
            <a:r>
              <a:rPr lang="en-US" sz="2000" b="0" dirty="0" smtClean="0">
                <a:solidFill>
                  <a:schemeClr val="accent4">
                    <a:alpha val="99000"/>
                  </a:schemeClr>
                </a:solidFill>
              </a:rPr>
              <a:t>Network </a:t>
            </a:r>
            <a:r>
              <a:rPr lang="en-US" sz="2000" b="0" dirty="0">
                <a:solidFill>
                  <a:schemeClr val="accent4">
                    <a:alpha val="99000"/>
                  </a:schemeClr>
                </a:solidFill>
              </a:rPr>
              <a:t>load-balancer </a:t>
            </a:r>
            <a:r>
              <a:rPr lang="en-US" sz="2000" b="0" dirty="0" smtClean="0">
                <a:solidFill>
                  <a:schemeClr val="accent4">
                    <a:alpha val="99000"/>
                  </a:schemeClr>
                </a:solidFill>
              </a:rPr>
              <a:t> configured </a:t>
            </a:r>
            <a:r>
              <a:rPr lang="en-US" sz="2000" b="0" dirty="0">
                <a:solidFill>
                  <a:schemeClr val="accent4">
                    <a:alpha val="99000"/>
                  </a:schemeClr>
                </a:solidFill>
              </a:rPr>
              <a:t>for traffic</a:t>
            </a:r>
          </a:p>
        </p:txBody>
      </p:sp>
      <p:sp>
        <p:nvSpPr>
          <p:cNvPr id="58" name="TextBox 57"/>
          <p:cNvSpPr txBox="1"/>
          <p:nvPr/>
        </p:nvSpPr>
        <p:spPr>
          <a:xfrm>
            <a:off x="519113" y="376411"/>
            <a:ext cx="3564932" cy="984885"/>
          </a:xfrm>
          <a:prstGeom prst="rect">
            <a:avLst/>
          </a:prstGeom>
          <a:noFill/>
        </p:spPr>
        <p:txBody>
          <a:bodyPr wrap="square" lIns="0" tIns="0" rIns="0" bIns="0" rtlCol="0">
            <a:spAutoFit/>
          </a:bodyPr>
          <a:lstStyle/>
          <a:p>
            <a:pPr defTabSz="1218987">
              <a:lnSpc>
                <a:spcPct val="90000"/>
              </a:lnSpc>
              <a:spcAft>
                <a:spcPts val="600"/>
              </a:spcAft>
              <a:buSzPct val="80000"/>
            </a:pPr>
            <a:r>
              <a:rPr lang="en-US" sz="2000" dirty="0">
                <a:solidFill>
                  <a:schemeClr val="tx1">
                    <a:lumMod val="60000"/>
                    <a:lumOff val="40000"/>
                    <a:alpha val="99000"/>
                  </a:schemeClr>
                </a:solidFill>
              </a:rPr>
              <a:t>Provision Role Instances</a:t>
            </a:r>
          </a:p>
          <a:p>
            <a:pPr defTabSz="1218987">
              <a:lnSpc>
                <a:spcPct val="90000"/>
              </a:lnSpc>
              <a:spcAft>
                <a:spcPts val="600"/>
              </a:spcAft>
              <a:buSzPct val="80000"/>
            </a:pPr>
            <a:r>
              <a:rPr lang="en-US" sz="2000" dirty="0">
                <a:solidFill>
                  <a:schemeClr val="tx1">
                    <a:lumMod val="60000"/>
                    <a:lumOff val="40000"/>
                    <a:alpha val="99000"/>
                  </a:schemeClr>
                </a:solidFill>
              </a:rPr>
              <a:t>Deploy App Code</a:t>
            </a:r>
          </a:p>
          <a:p>
            <a:pPr defTabSz="1218987">
              <a:lnSpc>
                <a:spcPct val="90000"/>
              </a:lnSpc>
              <a:spcAft>
                <a:spcPts val="600"/>
              </a:spcAft>
              <a:buSzPct val="80000"/>
            </a:pPr>
            <a:r>
              <a:rPr lang="en-US" sz="2000" dirty="0">
                <a:solidFill>
                  <a:schemeClr val="accent4">
                    <a:alpha val="99000"/>
                  </a:schemeClr>
                </a:solidFill>
              </a:rPr>
              <a:t>Configure Network</a:t>
            </a:r>
          </a:p>
        </p:txBody>
      </p:sp>
      <p:grpSp>
        <p:nvGrpSpPr>
          <p:cNvPr id="59" name="Group 58"/>
          <p:cNvGrpSpPr/>
          <p:nvPr/>
        </p:nvGrpSpPr>
        <p:grpSpPr>
          <a:xfrm>
            <a:off x="4435624" y="4834352"/>
            <a:ext cx="3311540" cy="694552"/>
            <a:chOff x="4408729" y="4834352"/>
            <a:chExt cx="3311540" cy="694552"/>
          </a:xfrm>
        </p:grpSpPr>
        <p:pic>
          <p:nvPicPr>
            <p:cNvPr id="60" name="Picture 5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61" name="Picture 6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grpSp>
        <p:nvGrpSpPr>
          <p:cNvPr id="62" name="Group 61"/>
          <p:cNvGrpSpPr/>
          <p:nvPr/>
        </p:nvGrpSpPr>
        <p:grpSpPr>
          <a:xfrm>
            <a:off x="4435624" y="5638800"/>
            <a:ext cx="3311540" cy="694552"/>
            <a:chOff x="4408729" y="4834352"/>
            <a:chExt cx="3311540" cy="694552"/>
          </a:xfrm>
        </p:grpSpPr>
        <p:pic>
          <p:nvPicPr>
            <p:cNvPr id="63" name="Picture 6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64" name="Picture 6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spTree>
    <p:extLst>
      <p:ext uri="{BB962C8B-B14F-4D97-AF65-F5344CB8AC3E}">
        <p14:creationId xmlns:p14="http://schemas.microsoft.com/office/powerpoint/2010/main" val="37605563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344"/>
                                        </p:tgtEl>
                                        <p:attrNameLst>
                                          <p:attrName>style.visibility</p:attrName>
                                        </p:attrNameLst>
                                      </p:cBhvr>
                                      <p:to>
                                        <p:strVal val="visible"/>
                                      </p:to>
                                    </p:set>
                                    <p:animEffect transition="in" filter="fade">
                                      <p:cBhvr>
                                        <p:cTn id="7" dur="500"/>
                                        <p:tgtEl>
                                          <p:spTgt spid="14344"/>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250"/>
                                        <p:tgtEl>
                                          <p:spTgt spid="52"/>
                                        </p:tgtEl>
                                      </p:cBhvr>
                                    </p:animEffect>
                                  </p:childTnLst>
                                </p:cTn>
                              </p:par>
                            </p:childTnLst>
                          </p:cTn>
                        </p:par>
                        <p:par>
                          <p:cTn id="12" fill="hold">
                            <p:stCondLst>
                              <p:cond delay="750"/>
                            </p:stCondLst>
                            <p:childTnLst>
                              <p:par>
                                <p:cTn id="13" presetID="10" presetClass="entr" presetSubtype="0" fill="hold" nodeType="afterEffect">
                                  <p:stCondLst>
                                    <p:cond delay="250"/>
                                  </p:stCondLst>
                                  <p:childTnLst>
                                    <p:set>
                                      <p:cBhvr>
                                        <p:cTn id="14" dur="1" fill="hold">
                                          <p:stCondLst>
                                            <p:cond delay="0"/>
                                          </p:stCondLst>
                                        </p:cTn>
                                        <p:tgtEl>
                                          <p:spTgt spid="14346"/>
                                        </p:tgtEl>
                                        <p:attrNameLst>
                                          <p:attrName>style.visibility</p:attrName>
                                        </p:attrNameLst>
                                      </p:cBhvr>
                                      <p:to>
                                        <p:strVal val="visible"/>
                                      </p:to>
                                    </p:set>
                                    <p:animEffect transition="in" filter="fade">
                                      <p:cBhvr>
                                        <p:cTn id="15" dur="250"/>
                                        <p:tgtEl>
                                          <p:spTgt spid="14346"/>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14345"/>
                                        </p:tgtEl>
                                        <p:attrNameLst>
                                          <p:attrName>style.visibility</p:attrName>
                                        </p:attrNameLst>
                                      </p:cBhvr>
                                      <p:to>
                                        <p:strVal val="visible"/>
                                      </p:to>
                                    </p:set>
                                    <p:animEffect transition="in" filter="fade">
                                      <p:cBhvr>
                                        <p:cTn id="19" dur="250"/>
                                        <p:tgtEl>
                                          <p:spTgt spid="14345"/>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4347"/>
                                        </p:tgtEl>
                                        <p:attrNameLst>
                                          <p:attrName>style.visibility</p:attrName>
                                        </p:attrNameLst>
                                      </p:cBhvr>
                                      <p:to>
                                        <p:strVal val="visible"/>
                                      </p:to>
                                    </p:set>
                                    <p:animEffect transition="in" filter="fade">
                                      <p:cBhvr>
                                        <p:cTn id="23" dur="250"/>
                                        <p:tgtEl>
                                          <p:spTgt spid="14347"/>
                                        </p:tgtEl>
                                      </p:cBhvr>
                                    </p:animEffect>
                                  </p:childTnLst>
                                </p:cTn>
                              </p:par>
                            </p:childTnLst>
                          </p:cTn>
                        </p:par>
                        <p:par>
                          <p:cTn id="24" fill="hold">
                            <p:stCondLst>
                              <p:cond delay="1750"/>
                            </p:stCondLst>
                            <p:childTnLst>
                              <p:par>
                                <p:cTn id="25" presetID="12" presetClass="entr" presetSubtype="1" fill="hold" nodeType="afterEffect">
                                  <p:stCondLst>
                                    <p:cond delay="0"/>
                                  </p:stCondLst>
                                  <p:childTnLst>
                                    <p:set>
                                      <p:cBhvr>
                                        <p:cTn id="26" dur="1" fill="hold">
                                          <p:stCondLst>
                                            <p:cond delay="0"/>
                                          </p:stCondLst>
                                        </p:cTn>
                                        <p:tgtEl>
                                          <p:spTgt spid="44"/>
                                        </p:tgtEl>
                                        <p:attrNameLst>
                                          <p:attrName>style.visibility</p:attrName>
                                        </p:attrNameLst>
                                      </p:cBhvr>
                                      <p:to>
                                        <p:strVal val="visible"/>
                                      </p:to>
                                    </p:set>
                                    <p:anim calcmode="lin" valueType="num">
                                      <p:cBhvr additive="base">
                                        <p:cTn id="27" dur="500"/>
                                        <p:tgtEl>
                                          <p:spTgt spid="44"/>
                                        </p:tgtEl>
                                        <p:attrNameLst>
                                          <p:attrName>ppt_y</p:attrName>
                                        </p:attrNameLst>
                                      </p:cBhvr>
                                      <p:tavLst>
                                        <p:tav tm="0">
                                          <p:val>
                                            <p:strVal val="#ppt_y-#ppt_h*1.125000"/>
                                          </p:val>
                                        </p:tav>
                                        <p:tav tm="100000">
                                          <p:val>
                                            <p:strVal val="#ppt_y"/>
                                          </p:val>
                                        </p:tav>
                                      </p:tavLst>
                                    </p:anim>
                                    <p:animEffect transition="in" filter="wipe(down)">
                                      <p:cBhvr>
                                        <p:cTn id="28" dur="500"/>
                                        <p:tgtEl>
                                          <p:spTgt spid="44"/>
                                        </p:tgtEl>
                                      </p:cBhvr>
                                    </p:animEffect>
                                  </p:childTnLst>
                                </p:cTn>
                              </p:par>
                            </p:childTnLst>
                          </p:cTn>
                        </p:par>
                        <p:par>
                          <p:cTn id="29" fill="hold">
                            <p:stCondLst>
                              <p:cond delay="2250"/>
                            </p:stCondLst>
                            <p:childTnLst>
                              <p:par>
                                <p:cTn id="30" presetID="22" presetClass="entr" presetSubtype="1" fill="hold" nodeType="after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wipe(up)">
                                      <p:cBhvr>
                                        <p:cTn id="32" dur="500"/>
                                        <p:tgtEl>
                                          <p:spTgt spid="48"/>
                                        </p:tgtEl>
                                      </p:cBhvr>
                                    </p:animEffect>
                                  </p:childTnLst>
                                </p:cTn>
                              </p:par>
                            </p:childTnLst>
                          </p:cTn>
                        </p:par>
                        <p:par>
                          <p:cTn id="33" fill="hold">
                            <p:stCondLst>
                              <p:cond delay="2750"/>
                            </p:stCondLst>
                            <p:childTnLst>
                              <p:par>
                                <p:cTn id="34" presetID="22" presetClass="entr" presetSubtype="1" fill="hold" nodeType="afterEffect">
                                  <p:stCondLst>
                                    <p:cond delay="0"/>
                                  </p:stCondLst>
                                  <p:childTnLst>
                                    <p:set>
                                      <p:cBhvr>
                                        <p:cTn id="35" dur="1" fill="hold">
                                          <p:stCondLst>
                                            <p:cond delay="0"/>
                                          </p:stCondLst>
                                        </p:cTn>
                                        <p:tgtEl>
                                          <p:spTgt spid="14359"/>
                                        </p:tgtEl>
                                        <p:attrNameLst>
                                          <p:attrName>style.visibility</p:attrName>
                                        </p:attrNameLst>
                                      </p:cBhvr>
                                      <p:to>
                                        <p:strVal val="visible"/>
                                      </p:to>
                                    </p:set>
                                    <p:animEffect transition="in" filter="wipe(up)">
                                      <p:cBhvr>
                                        <p:cTn id="36" dur="250"/>
                                        <p:tgtEl>
                                          <p:spTgt spid="14359"/>
                                        </p:tgtEl>
                                      </p:cBhvr>
                                    </p:animEffect>
                                  </p:childTnLst>
                                </p:cTn>
                              </p:par>
                            </p:childTnLst>
                          </p:cTn>
                        </p:par>
                        <p:par>
                          <p:cTn id="37" fill="hold">
                            <p:stCondLst>
                              <p:cond delay="3000"/>
                            </p:stCondLst>
                            <p:childTnLst>
                              <p:par>
                                <p:cTn id="38" presetID="22" presetClass="entr" presetSubtype="1"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up)">
                                      <p:cBhvr>
                                        <p:cTn id="40" dur="250"/>
                                        <p:tgtEl>
                                          <p:spTgt spid="12"/>
                                        </p:tgtEl>
                                      </p:cBhvr>
                                    </p:animEffect>
                                  </p:childTnLst>
                                </p:cTn>
                              </p:par>
                              <p:par>
                                <p:cTn id="41" presetID="10" presetClass="exit" presetSubtype="0" fill="hold" grpId="0" nodeType="withEffect">
                                  <p:stCondLst>
                                    <p:cond delay="0"/>
                                  </p:stCondLst>
                                  <p:childTnLst>
                                    <p:animEffect transition="out" filter="fade">
                                      <p:cBhvr>
                                        <p:cTn id="42" dur="250"/>
                                        <p:tgtEl>
                                          <p:spTgt spid="52"/>
                                        </p:tgtEl>
                                      </p:cBhvr>
                                    </p:animEffect>
                                    <p:set>
                                      <p:cBhvr>
                                        <p:cTn id="43" dur="1" fill="hold">
                                          <p:stCondLst>
                                            <p:cond delay="249"/>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2"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39757" y="4837059"/>
            <a:ext cx="1607803" cy="694552"/>
          </a:xfrm>
          <a:prstGeom prst="roundRect">
            <a:avLst/>
          </a:prstGeom>
          <a:ln>
            <a:solidFill>
              <a:schemeClr val="bg2">
                <a:lumMod val="75000"/>
              </a:schemeClr>
            </a:solidFill>
          </a:ln>
        </p:spPr>
      </p:pic>
      <p:cxnSp>
        <p:nvCxnSpPr>
          <p:cNvPr id="12" name="Elbow Connector 11"/>
          <p:cNvCxnSpPr>
            <a:stCxn id="65" idx="4"/>
            <a:endCxn id="14348" idx="0"/>
          </p:cNvCxnSpPr>
          <p:nvPr/>
        </p:nvCxnSpPr>
        <p:spPr>
          <a:xfrm rot="5400000">
            <a:off x="6651953" y="1800247"/>
            <a:ext cx="1203982" cy="1278019"/>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4344" name="Group 14343"/>
          <p:cNvGrpSpPr/>
          <p:nvPr/>
        </p:nvGrpSpPr>
        <p:grpSpPr>
          <a:xfrm>
            <a:off x="3644150" y="3134021"/>
            <a:ext cx="4919133" cy="624062"/>
            <a:chOff x="3733800" y="2866656"/>
            <a:chExt cx="4919133" cy="624062"/>
          </a:xfrm>
        </p:grpSpPr>
        <p:sp>
          <p:nvSpPr>
            <p:cNvPr id="4" name="Trapezoid 3"/>
            <p:cNvSpPr/>
            <p:nvPr/>
          </p:nvSpPr>
          <p:spPr bwMode="auto">
            <a:xfrm>
              <a:off x="3733800" y="2866656"/>
              <a:ext cx="4919133" cy="624062"/>
            </a:xfrm>
            <a:prstGeom prst="trapezoid">
              <a:avLst/>
            </a:prstGeom>
            <a:solidFill>
              <a:srgbClr val="92D050"/>
            </a:solidFill>
            <a:ln w="762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200" dirty="0" smtClean="0">
                  <a:gradFill>
                    <a:gsLst>
                      <a:gs pos="0">
                        <a:srgbClr val="FFFFFF"/>
                      </a:gs>
                      <a:gs pos="100000">
                        <a:srgbClr val="FFFFFF"/>
                      </a:gs>
                    </a:gsLst>
                    <a:lin ang="5400000" scaled="0"/>
                  </a:gradFill>
                </a:rPr>
                <a:t> Network Load Balancer</a:t>
              </a:r>
            </a:p>
          </p:txBody>
        </p:sp>
        <p:pic>
          <p:nvPicPr>
            <p:cNvPr id="14343" name="Picture 143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1308" y="3005882"/>
              <a:ext cx="1244606" cy="351486"/>
            </a:xfrm>
            <a:prstGeom prst="rect">
              <a:avLst/>
            </a:prstGeom>
          </p:spPr>
        </p:pic>
      </p:grpSp>
      <p:sp>
        <p:nvSpPr>
          <p:cNvPr id="14348" name="Oval 14347"/>
          <p:cNvSpPr/>
          <p:nvPr/>
        </p:nvSpPr>
        <p:spPr bwMode="auto">
          <a:xfrm>
            <a:off x="6441475"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48" name="Elbow Connector 47"/>
          <p:cNvCxnSpPr>
            <a:stCxn id="66" idx="4"/>
            <a:endCxn id="50" idx="0"/>
          </p:cNvCxnSpPr>
          <p:nvPr/>
        </p:nvCxnSpPr>
        <p:spPr>
          <a:xfrm rot="16200000" flipH="1">
            <a:off x="4326481" y="1626469"/>
            <a:ext cx="1203982" cy="1625573"/>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0" name="Oval 49"/>
          <p:cNvSpPr/>
          <p:nvPr/>
        </p:nvSpPr>
        <p:spPr bwMode="auto">
          <a:xfrm>
            <a:off x="5567800"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Oval 53"/>
          <p:cNvSpPr/>
          <p:nvPr/>
        </p:nvSpPr>
        <p:spPr bwMode="auto">
          <a:xfrm>
            <a:off x="6008587"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4359" name="Straight Arrow Connector 14358"/>
          <p:cNvCxnSpPr>
            <a:stCxn id="73" idx="4"/>
            <a:endCxn id="54" idx="0"/>
          </p:cNvCxnSpPr>
          <p:nvPr/>
        </p:nvCxnSpPr>
        <p:spPr>
          <a:xfrm flipH="1">
            <a:off x="6182046" y="1837265"/>
            <a:ext cx="327" cy="1203982"/>
          </a:xfrm>
          <a:prstGeom prst="straightConnector1">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auto">
          <a:xfrm>
            <a:off x="771949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6" name="Oval 65"/>
          <p:cNvSpPr/>
          <p:nvPr/>
        </p:nvSpPr>
        <p:spPr bwMode="auto">
          <a:xfrm>
            <a:off x="3942227"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3" name="Oval 72"/>
          <p:cNvSpPr/>
          <p:nvPr/>
        </p:nvSpPr>
        <p:spPr bwMode="auto">
          <a:xfrm>
            <a:off x="600891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 name="Down Arrow 10"/>
          <p:cNvSpPr/>
          <p:nvPr/>
        </p:nvSpPr>
        <p:spPr bwMode="auto">
          <a:xfrm>
            <a:off x="5096089" y="3861057"/>
            <a:ext cx="286871" cy="922867"/>
          </a:xfrm>
          <a:prstGeom prst="downArrow">
            <a:avLst>
              <a:gd name="adj1" fmla="val 42122"/>
              <a:gd name="adj2" fmla="val 62085"/>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8" name="Down Arrow 77"/>
          <p:cNvSpPr/>
          <p:nvPr/>
        </p:nvSpPr>
        <p:spPr bwMode="auto">
          <a:xfrm>
            <a:off x="6800215" y="3861057"/>
            <a:ext cx="286871" cy="922867"/>
          </a:xfrm>
          <a:prstGeom prst="downArrow">
            <a:avLst>
              <a:gd name="adj1" fmla="val 42122"/>
              <a:gd name="adj2" fmla="val 62085"/>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79" name="Group 78"/>
          <p:cNvGrpSpPr/>
          <p:nvPr/>
        </p:nvGrpSpPr>
        <p:grpSpPr>
          <a:xfrm>
            <a:off x="-676766" y="4834324"/>
            <a:ext cx="13536709" cy="2301370"/>
            <a:chOff x="-703661" y="4378191"/>
            <a:chExt cx="13536709" cy="2301370"/>
          </a:xfrm>
        </p:grpSpPr>
        <p:pic>
          <p:nvPicPr>
            <p:cNvPr id="80" name="Picture 7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88" name="Picture 8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91" name="Picture 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92" name="Picture 9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93" name="Picture 9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94" name="Picture 9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95" name="Picture 9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96" name="Picture 9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97" name="Picture 9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98" name="Picture 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99" name="Picture 9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100" name="Picture 9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101" name="Picture 10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pic>
        <p:nvPicPr>
          <p:cNvPr id="103" name="Picture 10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35624" y="4834352"/>
            <a:ext cx="1607803" cy="694552"/>
          </a:xfrm>
          <a:prstGeom prst="roundRect">
            <a:avLst/>
          </a:prstGeom>
          <a:ln>
            <a:solidFill>
              <a:schemeClr val="bg2">
                <a:lumMod val="75000"/>
              </a:schemeClr>
            </a:solidFill>
          </a:ln>
        </p:spPr>
      </p:pic>
      <p:pic>
        <p:nvPicPr>
          <p:cNvPr id="104" name="Picture 10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9361" y="4834352"/>
            <a:ext cx="1607803" cy="694552"/>
          </a:xfrm>
          <a:prstGeom prst="roundRect">
            <a:avLst/>
          </a:prstGeom>
          <a:ln>
            <a:solidFill>
              <a:schemeClr val="bg2">
                <a:lumMod val="75000"/>
              </a:schemeClr>
            </a:solidFill>
          </a:ln>
        </p:spPr>
      </p:pic>
      <p:grpSp>
        <p:nvGrpSpPr>
          <p:cNvPr id="3" name="Group 2"/>
          <p:cNvGrpSpPr/>
          <p:nvPr/>
        </p:nvGrpSpPr>
        <p:grpSpPr>
          <a:xfrm>
            <a:off x="7844717" y="4836448"/>
            <a:ext cx="1607803" cy="694552"/>
            <a:chOff x="9644337" y="5637733"/>
            <a:chExt cx="1607803" cy="694552"/>
          </a:xfrm>
        </p:grpSpPr>
        <p:pic>
          <p:nvPicPr>
            <p:cNvPr id="53" name="Picture 5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44337" y="5637733"/>
              <a:ext cx="1607803" cy="694552"/>
            </a:xfrm>
            <a:prstGeom prst="rect">
              <a:avLst/>
            </a:prstGeom>
          </p:spPr>
        </p:pic>
        <p:pic>
          <p:nvPicPr>
            <p:cNvPr id="52" name="Picture 51"/>
            <p:cNvPicPr>
              <a:picLocks noChangeAspect="1"/>
            </p:cNvPicPr>
            <p:nvPr/>
          </p:nvPicPr>
          <p:blipFill>
            <a:blip r:embed="rId6" cstate="print">
              <a:duotone>
                <a:prstClr val="black"/>
                <a:schemeClr val="bg1">
                  <a:tint val="45000"/>
                  <a:satMod val="400000"/>
                </a:schemeClr>
              </a:duotone>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01230" y="5736690"/>
              <a:ext cx="494017" cy="494017"/>
            </a:xfrm>
            <a:prstGeom prst="rect">
              <a:avLst/>
            </a:prstGeom>
          </p:spPr>
        </p:pic>
      </p:grpSp>
      <p:cxnSp>
        <p:nvCxnSpPr>
          <p:cNvPr id="57" name="Elbow Connector 56"/>
          <p:cNvCxnSpPr>
            <a:stCxn id="59" idx="4"/>
            <a:endCxn id="58" idx="0"/>
          </p:cNvCxnSpPr>
          <p:nvPr/>
        </p:nvCxnSpPr>
        <p:spPr>
          <a:xfrm rot="16200000" flipH="1">
            <a:off x="7329058" y="3475649"/>
            <a:ext cx="933314" cy="1704129"/>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8" name="Oval 57"/>
          <p:cNvSpPr/>
          <p:nvPr/>
        </p:nvSpPr>
        <p:spPr bwMode="auto">
          <a:xfrm>
            <a:off x="8474321" y="4794371"/>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9" name="Oval 58"/>
          <p:cNvSpPr/>
          <p:nvPr/>
        </p:nvSpPr>
        <p:spPr bwMode="auto">
          <a:xfrm>
            <a:off x="6770192" y="3514139"/>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3" name="Picture 6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44717" y="4836448"/>
            <a:ext cx="1607803" cy="694552"/>
          </a:xfrm>
          <a:prstGeom prst="roundRect">
            <a:avLst/>
          </a:prstGeom>
          <a:ln>
            <a:solidFill>
              <a:schemeClr val="bg2">
                <a:lumMod val="75000"/>
              </a:schemeClr>
            </a:solidFill>
          </a:ln>
        </p:spPr>
      </p:pic>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46650" y="4836448"/>
            <a:ext cx="1607803" cy="694552"/>
          </a:xfrm>
          <a:prstGeom prst="roundRect">
            <a:avLst/>
          </a:prstGeom>
          <a:ln>
            <a:solidFill>
              <a:schemeClr val="bg2">
                <a:lumMod val="75000"/>
              </a:schemeClr>
            </a:solidFill>
          </a:ln>
        </p:spPr>
      </p:pic>
      <p:grpSp>
        <p:nvGrpSpPr>
          <p:cNvPr id="68" name="Group 67"/>
          <p:cNvGrpSpPr/>
          <p:nvPr/>
        </p:nvGrpSpPr>
        <p:grpSpPr>
          <a:xfrm>
            <a:off x="7873904" y="4866364"/>
            <a:ext cx="1562783" cy="644852"/>
            <a:chOff x="2097374" y="3719871"/>
            <a:chExt cx="1562783" cy="644852"/>
          </a:xfrm>
        </p:grpSpPr>
        <p:sp>
          <p:nvSpPr>
            <p:cNvPr id="69" name="Rounded Rectangle 68"/>
            <p:cNvSpPr/>
            <p:nvPr/>
          </p:nvSpPr>
          <p:spPr bwMode="auto">
            <a:xfrm>
              <a:off x="2097374" y="3719871"/>
              <a:ext cx="1562783" cy="644852"/>
            </a:xfrm>
            <a:prstGeom prst="roundRect">
              <a:avLst>
                <a:gd name="adj" fmla="val 11704"/>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9" cstate="print">
              <a:duotone>
                <a:prstClr val="black"/>
                <a:schemeClr val="bg1">
                  <a:tint val="45000"/>
                  <a:satMod val="400000"/>
                </a:schemeClr>
              </a:duotone>
              <a:extLst>
                <a:ext uri="{BEBA8EAE-BF5A-486C-A8C5-ECC9F3942E4B}">
                  <a14:imgProps xmlns:a14="http://schemas.microsoft.com/office/drawing/2010/main">
                    <a14:imgLayer r:embed="rId10">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615591" y="3772205"/>
              <a:ext cx="526347" cy="526347"/>
            </a:xfrm>
            <a:prstGeom prst="rect">
              <a:avLst/>
            </a:prstGeom>
          </p:spPr>
        </p:pic>
      </p:grpSp>
      <p:pic>
        <p:nvPicPr>
          <p:cNvPr id="75" name="Picture 7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43344" y="285966"/>
            <a:ext cx="1688040" cy="1486715"/>
          </a:xfrm>
          <a:prstGeom prst="rect">
            <a:avLst/>
          </a:prstGeom>
        </p:spPr>
      </p:pic>
      <p:pic>
        <p:nvPicPr>
          <p:cNvPr id="76" name="Picture 7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324138" y="817213"/>
            <a:ext cx="1587892" cy="976385"/>
          </a:xfrm>
          <a:prstGeom prst="rect">
            <a:avLst/>
          </a:prstGeom>
        </p:spPr>
      </p:pic>
      <p:pic>
        <p:nvPicPr>
          <p:cNvPr id="77" name="Picture 7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615570" y="699386"/>
            <a:ext cx="566904" cy="1069389"/>
          </a:xfrm>
          <a:prstGeom prst="rect">
            <a:avLst/>
          </a:prstGeom>
        </p:spPr>
      </p:pic>
      <p:grpSp>
        <p:nvGrpSpPr>
          <p:cNvPr id="5" name="Group 4"/>
          <p:cNvGrpSpPr/>
          <p:nvPr/>
        </p:nvGrpSpPr>
        <p:grpSpPr>
          <a:xfrm>
            <a:off x="6163815" y="4859439"/>
            <a:ext cx="1562783" cy="644852"/>
            <a:chOff x="8026304" y="5016248"/>
            <a:chExt cx="1562783" cy="644852"/>
          </a:xfrm>
        </p:grpSpPr>
        <p:sp>
          <p:nvSpPr>
            <p:cNvPr id="102" name="Rounded Rectangle 101"/>
            <p:cNvSpPr/>
            <p:nvPr/>
          </p:nvSpPr>
          <p:spPr bwMode="auto">
            <a:xfrm>
              <a:off x="8026304" y="5016248"/>
              <a:ext cx="1562783" cy="644852"/>
            </a:xfrm>
            <a:prstGeom prst="roundRect">
              <a:avLst>
                <a:gd name="adj" fmla="val 11704"/>
              </a:avLst>
            </a:prstGeom>
            <a:solidFill>
              <a:schemeClr val="accent3"/>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5" name="Picture 104"/>
            <p:cNvPicPr>
              <a:picLocks noChangeAspect="1"/>
            </p:cNvPicPr>
            <p:nvPr/>
          </p:nvPicPr>
          <p:blipFill>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544939" y="5075918"/>
              <a:ext cx="525513" cy="525513"/>
            </a:xfrm>
            <a:prstGeom prst="rect">
              <a:avLst/>
            </a:prstGeom>
          </p:spPr>
        </p:pic>
      </p:grpSp>
      <p:grpSp>
        <p:nvGrpSpPr>
          <p:cNvPr id="106" name="Group 105"/>
          <p:cNvGrpSpPr/>
          <p:nvPr/>
        </p:nvGrpSpPr>
        <p:grpSpPr>
          <a:xfrm>
            <a:off x="4435624" y="5638800"/>
            <a:ext cx="3311540" cy="694552"/>
            <a:chOff x="4408729" y="4834352"/>
            <a:chExt cx="3311540" cy="694552"/>
          </a:xfrm>
        </p:grpSpPr>
        <p:pic>
          <p:nvPicPr>
            <p:cNvPr id="107" name="Picture 10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108" name="Picture 1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sp>
        <p:nvSpPr>
          <p:cNvPr id="61" name="TextBox 60"/>
          <p:cNvSpPr txBox="1"/>
          <p:nvPr/>
        </p:nvSpPr>
        <p:spPr>
          <a:xfrm>
            <a:off x="519113" y="4048184"/>
            <a:ext cx="3635453" cy="221599"/>
          </a:xfrm>
          <a:prstGeom prst="rect">
            <a:avLst/>
          </a:prstGeom>
          <a:noFill/>
        </p:spPr>
        <p:txBody>
          <a:bodyPr wrap="square" lIns="0" tIns="0" rIns="0" bIns="0" rtlCol="0">
            <a:spAutoFit/>
          </a:bodyPr>
          <a:lstStyle>
            <a:defPPr>
              <a:defRPr lang="en-US"/>
            </a:defPPr>
            <a:lvl1pPr defTabSz="1218987">
              <a:lnSpc>
                <a:spcPct val="80000"/>
              </a:lnSpc>
              <a:buSzPct val="80000"/>
              <a:defRPr>
                <a:solidFill>
                  <a:schemeClr val="tx1">
                    <a:alpha val="99000"/>
                  </a:schemeClr>
                </a:solidFill>
              </a:defRPr>
            </a:lvl1pPr>
          </a:lstStyle>
          <a:p>
            <a:r>
              <a:rPr lang="en-US" dirty="0"/>
              <a:t>Windows Azure Datacenter</a:t>
            </a:r>
          </a:p>
        </p:txBody>
      </p:sp>
    </p:spTree>
    <p:extLst>
      <p:ext uri="{BB962C8B-B14F-4D97-AF65-F5344CB8AC3E}">
        <p14:creationId xmlns:p14="http://schemas.microsoft.com/office/powerpoint/2010/main" val="22433618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xit" presetSubtype="0" fill="hold" grpId="0" nodeType="afterEffect">
                                  <p:stCondLst>
                                    <p:cond delay="250"/>
                                  </p:stCondLst>
                                  <p:childTnLst>
                                    <p:animEffect transition="out" filter="fade">
                                      <p:cBhvr>
                                        <p:cTn id="10" dur="500"/>
                                        <p:tgtEl>
                                          <p:spTgt spid="78"/>
                                        </p:tgtEl>
                                      </p:cBhvr>
                                    </p:animEffect>
                                    <p:set>
                                      <p:cBhvr>
                                        <p:cTn id="11" dur="1" fill="hold">
                                          <p:stCondLst>
                                            <p:cond delay="499"/>
                                          </p:stCondLst>
                                        </p:cTn>
                                        <p:tgtEl>
                                          <p:spTgt spid="78"/>
                                        </p:tgtEl>
                                        <p:attrNameLst>
                                          <p:attrName>style.visibility</p:attrName>
                                        </p:attrNameLst>
                                      </p:cBhvr>
                                      <p:to>
                                        <p:strVal val="hidden"/>
                                      </p:to>
                                    </p:set>
                                  </p:childTnLst>
                                </p:cTn>
                              </p:par>
                            </p:childTnLst>
                          </p:cTn>
                        </p:par>
                        <p:par>
                          <p:cTn id="12" fill="hold">
                            <p:stCondLst>
                              <p:cond delay="1250"/>
                            </p:stCondLst>
                            <p:childTnLst>
                              <p:par>
                                <p:cTn id="13" presetID="10" presetClass="entr" presetSubtype="0" fill="hold" nodeType="afterEffect">
                                  <p:stCondLst>
                                    <p:cond delay="5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2250"/>
                            </p:stCondLst>
                            <p:childTnLst>
                              <p:par>
                                <p:cTn id="17" presetID="10" presetClass="entr" presetSubtype="0" fill="hold" nodeType="afterEffect">
                                  <p:stCondLst>
                                    <p:cond delay="25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childTnLst>
                          </p:cTn>
                        </p:par>
                        <p:par>
                          <p:cTn id="20" fill="hold">
                            <p:stCondLst>
                              <p:cond delay="3000"/>
                            </p:stCondLst>
                            <p:childTnLst>
                              <p:par>
                                <p:cTn id="21" presetID="42" presetClass="entr" presetSubtype="0" fill="hold" nodeType="afterEffect">
                                  <p:stCondLst>
                                    <p:cond delay="250"/>
                                  </p:stCondLst>
                                  <p:childTnLst>
                                    <p:set>
                                      <p:cBhvr>
                                        <p:cTn id="22" dur="1" fill="hold">
                                          <p:stCondLst>
                                            <p:cond delay="0"/>
                                          </p:stCondLst>
                                        </p:cTn>
                                        <p:tgtEl>
                                          <p:spTgt spid="68"/>
                                        </p:tgtEl>
                                        <p:attrNameLst>
                                          <p:attrName>style.visibility</p:attrName>
                                        </p:attrNameLst>
                                      </p:cBhvr>
                                      <p:to>
                                        <p:strVal val="visible"/>
                                      </p:to>
                                    </p:set>
                                    <p:animEffect transition="in" filter="fade">
                                      <p:cBhvr>
                                        <p:cTn id="23" dur="1000"/>
                                        <p:tgtEl>
                                          <p:spTgt spid="68"/>
                                        </p:tgtEl>
                                      </p:cBhvr>
                                    </p:animEffect>
                                    <p:anim calcmode="lin" valueType="num">
                                      <p:cBhvr>
                                        <p:cTn id="24" dur="1000" fill="hold"/>
                                        <p:tgtEl>
                                          <p:spTgt spid="68"/>
                                        </p:tgtEl>
                                        <p:attrNameLst>
                                          <p:attrName>ppt_x</p:attrName>
                                        </p:attrNameLst>
                                      </p:cBhvr>
                                      <p:tavLst>
                                        <p:tav tm="0">
                                          <p:val>
                                            <p:strVal val="#ppt_x"/>
                                          </p:val>
                                        </p:tav>
                                        <p:tav tm="100000">
                                          <p:val>
                                            <p:strVal val="#ppt_x"/>
                                          </p:val>
                                        </p:tav>
                                      </p:tavLst>
                                    </p:anim>
                                    <p:anim calcmode="lin" valueType="num">
                                      <p:cBhvr>
                                        <p:cTn id="25" dur="1000" fill="hold"/>
                                        <p:tgtEl>
                                          <p:spTgt spid="68"/>
                                        </p:tgtEl>
                                        <p:attrNameLst>
                                          <p:attrName>ppt_y</p:attrName>
                                        </p:attrNameLst>
                                      </p:cBhvr>
                                      <p:tavLst>
                                        <p:tav tm="0">
                                          <p:val>
                                            <p:strVal val="#ppt_y+.1"/>
                                          </p:val>
                                        </p:tav>
                                        <p:tav tm="100000">
                                          <p:val>
                                            <p:strVal val="#ppt_y"/>
                                          </p:val>
                                        </p:tav>
                                      </p:tavLst>
                                    </p:anim>
                                  </p:childTnLst>
                                </p:cTn>
                              </p:par>
                            </p:childTnLst>
                          </p:cTn>
                        </p:par>
                        <p:par>
                          <p:cTn id="26" fill="hold">
                            <p:stCondLst>
                              <p:cond delay="4250"/>
                            </p:stCondLst>
                            <p:childTnLst>
                              <p:par>
                                <p:cTn id="27" presetID="10" presetClass="exit" presetSubtype="0" fill="hold" nodeType="afterEffect">
                                  <p:stCondLst>
                                    <p:cond delay="750"/>
                                  </p:stCondLst>
                                  <p:childTnLst>
                                    <p:animEffect transition="out" filter="fade">
                                      <p:cBhvr>
                                        <p:cTn id="28" dur="500"/>
                                        <p:tgtEl>
                                          <p:spTgt spid="68"/>
                                        </p:tgtEl>
                                      </p:cBhvr>
                                    </p:animEffect>
                                    <p:set>
                                      <p:cBhvr>
                                        <p:cTn id="29" dur="1" fill="hold">
                                          <p:stCondLst>
                                            <p:cond delay="499"/>
                                          </p:stCondLst>
                                        </p:cTn>
                                        <p:tgtEl>
                                          <p:spTgt spid="68"/>
                                        </p:tgtEl>
                                        <p:attrNameLst>
                                          <p:attrName>style.visibility</p:attrName>
                                        </p:attrNameLst>
                                      </p:cBhvr>
                                      <p:to>
                                        <p:strVal val="hidden"/>
                                      </p:to>
                                    </p:set>
                                  </p:childTnLst>
                                </p:cTn>
                              </p:par>
                            </p:childTnLst>
                          </p:cTn>
                        </p:par>
                        <p:par>
                          <p:cTn id="30" fill="hold">
                            <p:stCondLst>
                              <p:cond delay="5500"/>
                            </p:stCondLst>
                            <p:childTnLst>
                              <p:par>
                                <p:cTn id="31" presetID="10" presetClass="entr" presetSubtype="0" fill="hold" nodeType="afterEffect">
                                  <p:stCondLst>
                                    <p:cond delay="0"/>
                                  </p:stCondLst>
                                  <p:childTnLst>
                                    <p:set>
                                      <p:cBhvr>
                                        <p:cTn id="32" dur="1" fill="hold">
                                          <p:stCondLst>
                                            <p:cond delay="0"/>
                                          </p:stCondLst>
                                        </p:cTn>
                                        <p:tgtEl>
                                          <p:spTgt spid="74"/>
                                        </p:tgtEl>
                                        <p:attrNameLst>
                                          <p:attrName>style.visibility</p:attrName>
                                        </p:attrNameLst>
                                      </p:cBhvr>
                                      <p:to>
                                        <p:strVal val="visible"/>
                                      </p:to>
                                    </p:set>
                                    <p:animEffect transition="in" filter="fade">
                                      <p:cBhvr>
                                        <p:cTn id="33" dur="500"/>
                                        <p:tgtEl>
                                          <p:spTgt spid="74"/>
                                        </p:tgtEl>
                                      </p:cBhvr>
                                    </p:animEffect>
                                  </p:childTnLst>
                                </p:cTn>
                              </p:par>
                            </p:childTnLst>
                          </p:cTn>
                        </p:par>
                        <p:par>
                          <p:cTn id="34" fill="hold">
                            <p:stCondLst>
                              <p:cond delay="6000"/>
                            </p:stCondLst>
                            <p:childTnLst>
                              <p:par>
                                <p:cTn id="35" presetID="22" presetClass="entr" presetSubtype="8" fill="hold"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wipe(left)">
                                      <p:cBhvr>
                                        <p:cTn id="37" dur="500"/>
                                        <p:tgtEl>
                                          <p:spTgt spid="57"/>
                                        </p:tgtEl>
                                      </p:cBhvr>
                                    </p:animEffect>
                                  </p:childTnLst>
                                </p:cTn>
                              </p:par>
                            </p:childTnLst>
                          </p:cTn>
                        </p:par>
                        <p:par>
                          <p:cTn id="38" fill="hold">
                            <p:stCondLst>
                              <p:cond delay="6500"/>
                            </p:stCondLst>
                            <p:childTnLst>
                              <p:par>
                                <p:cTn id="39" presetID="10" presetClass="exit" presetSubtype="0" fill="hold" nodeType="afterEffect">
                                  <p:stCondLst>
                                    <p:cond delay="0"/>
                                  </p:stCondLst>
                                  <p:childTnLst>
                                    <p:animEffect transition="out" filter="fade">
                                      <p:cBhvr>
                                        <p:cTn id="40" dur="500"/>
                                        <p:tgtEl>
                                          <p:spTgt spid="5"/>
                                        </p:tgtEl>
                                      </p:cBhvr>
                                    </p:animEffect>
                                    <p:set>
                                      <p:cBhvr>
                                        <p:cTn id="41" dur="1" fill="hold">
                                          <p:stCondLst>
                                            <p:cond delay="499"/>
                                          </p:stCondLst>
                                        </p:cTn>
                                        <p:tgtEl>
                                          <p:spTgt spid="5"/>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04"/>
                                        </p:tgtEl>
                                      </p:cBhvr>
                                    </p:animEffect>
                                    <p:set>
                                      <p:cBhvr>
                                        <p:cTn id="44" dur="1" fill="hold">
                                          <p:stCondLst>
                                            <p:cond delay="499"/>
                                          </p:stCondLst>
                                        </p:cTn>
                                        <p:tgtEl>
                                          <p:spTgt spid="104"/>
                                        </p:tgtEl>
                                        <p:attrNameLst>
                                          <p:attrName>style.visibility</p:attrName>
                                        </p:attrNameLst>
                                      </p:cBhvr>
                                      <p:to>
                                        <p:strVal val="hidden"/>
                                      </p:to>
                                    </p:set>
                                  </p:childTnLst>
                                </p:cTn>
                              </p:par>
                              <p:par>
                                <p:cTn id="45" presetID="10" presetClass="entr" presetSubtype="0" fill="hold" grpId="0" nodeType="withEffect">
                                  <p:stCondLst>
                                    <p:cond delay="250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6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4659829" y="2484210"/>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chemeClr val="tx1">
                    <a:alpha val="99000"/>
                  </a:schemeClr>
                </a:solidFill>
              </a:rPr>
              <a:t>Virtual machines</a:t>
            </a:r>
            <a:endParaRPr dirty="0">
              <a:solidFill>
                <a:schemeClr val="tx1">
                  <a:alpha val="99000"/>
                </a:schemeClr>
              </a:solidFill>
            </a:endParaRPr>
          </a:p>
        </p:txBody>
      </p:sp>
      <p:sp>
        <p:nvSpPr>
          <p:cNvPr id="13" name="Content Placeholder 2"/>
          <p:cNvSpPr>
            <a:spLocks noGrp="1"/>
          </p:cNvSpPr>
          <p:nvPr>
            <p:ph type="body" sz="quarter" idx="4294967295"/>
          </p:nvPr>
        </p:nvSpPr>
        <p:spPr>
          <a:xfrm>
            <a:off x="4686445" y="3286125"/>
            <a:ext cx="6380162" cy="1255728"/>
          </a:xfrm>
          <a:prstGeom prst="rect">
            <a:avLst/>
          </a:prstGeom>
        </p:spPr>
        <p:txBody>
          <a:bodyPr/>
          <a:lstStyle/>
          <a:p>
            <a:pPr marL="3175" indent="0">
              <a:lnSpc>
                <a:spcPct val="100000"/>
              </a:lnSpc>
              <a:buNone/>
            </a:pPr>
            <a:r>
              <a:rPr lang="en-US" sz="2400" dirty="0" smtClean="0">
                <a:latin typeface="+mn-lt"/>
              </a:rPr>
              <a:t>Windows Server and Linux</a:t>
            </a:r>
          </a:p>
          <a:p>
            <a:pPr marL="3175" indent="0">
              <a:lnSpc>
                <a:spcPct val="100000"/>
              </a:lnSpc>
              <a:buNone/>
            </a:pPr>
            <a:r>
              <a:rPr lang="en-US" sz="2400" dirty="0" smtClean="0">
                <a:latin typeface="+mn-lt"/>
              </a:rPr>
              <a:t>Flexible Workload Support</a:t>
            </a:r>
          </a:p>
          <a:p>
            <a:pPr marL="3175" indent="0">
              <a:lnSpc>
                <a:spcPct val="100000"/>
              </a:lnSpc>
              <a:buNone/>
            </a:pPr>
            <a:r>
              <a:rPr lang="en-US" sz="2400" dirty="0" smtClean="0">
                <a:latin typeface="+mn-lt"/>
              </a:rPr>
              <a:t>Virtual Networking Capabilities</a:t>
            </a:r>
          </a:p>
        </p:txBody>
      </p:sp>
      <p:pic>
        <p:nvPicPr>
          <p:cNvPr id="2" name="Picture 1"/>
          <p:cNvPicPr>
            <a:picLocks noChangeAspect="1"/>
          </p:cNvPicPr>
          <p:nvPr/>
        </p:nvPicPr>
        <p:blipFill>
          <a:blip r:embed="rId3">
            <a:duotone>
              <a:prstClr val="black"/>
              <a:schemeClr val="tx1">
                <a:lumMod val="5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81850" y="2178241"/>
            <a:ext cx="2781081" cy="2781081"/>
          </a:xfrm>
          <a:prstGeom prst="rect">
            <a:avLst/>
          </a:prstGeom>
        </p:spPr>
      </p:pic>
    </p:spTree>
    <p:extLst>
      <p:ext uri="{BB962C8B-B14F-4D97-AF65-F5344CB8AC3E}">
        <p14:creationId xmlns:p14="http://schemas.microsoft.com/office/powerpoint/2010/main" val="39850413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fade">
                                      <p:cBhvr>
                                        <p:cTn id="15" dur="250"/>
                                        <p:tgtEl>
                                          <p:spTgt spid="13">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13">
                                            <p:txEl>
                                              <p:pRg st="1" end="1"/>
                                            </p:txEl>
                                          </p:spTgt>
                                        </p:tgtEl>
                                        <p:attrNameLst>
                                          <p:attrName>style.visibility</p:attrName>
                                        </p:attrNameLst>
                                      </p:cBhvr>
                                      <p:to>
                                        <p:strVal val="visible"/>
                                      </p:to>
                                    </p:set>
                                    <p:animEffect transition="in" filter="fade">
                                      <p:cBhvr>
                                        <p:cTn id="19" dur="250"/>
                                        <p:tgtEl>
                                          <p:spTgt spid="13">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13">
                                            <p:txEl>
                                              <p:pRg st="2" end="2"/>
                                            </p:txEl>
                                          </p:spTgt>
                                        </p:tgtEl>
                                        <p:attrNameLst>
                                          <p:attrName>style.visibility</p:attrName>
                                        </p:attrNameLst>
                                      </p:cBhvr>
                                      <p:to>
                                        <p:strVal val="visible"/>
                                      </p:to>
                                    </p:set>
                                    <p:animEffect transition="in" filter="fade">
                                      <p:cBhvr>
                                        <p:cTn id="23" dur="25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Tyler Doerksen</a:t>
            </a:r>
            <a:endParaRPr lang="en-US" dirty="0"/>
          </a:p>
        </p:txBody>
      </p:sp>
      <p:sp>
        <p:nvSpPr>
          <p:cNvPr id="4" name="Content Placeholder 3"/>
          <p:cNvSpPr txBox="1">
            <a:spLocks/>
          </p:cNvSpPr>
          <p:nvPr/>
        </p:nvSpPr>
        <p:spPr>
          <a:xfrm>
            <a:off x="3472873" y="1622630"/>
            <a:ext cx="8642791" cy="5073734"/>
          </a:xfrm>
          <a:prstGeom prst="rect">
            <a:avLst/>
          </a:prstGeom>
        </p:spPr>
        <p:txBody>
          <a:bodyPr>
            <a:norm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CA" sz="4300" spc="-100" dirty="0" smtClean="0">
                <a:latin typeface="Segoe UI Light" pitchFamily="34" charset="0"/>
              </a:rPr>
              <a:t>Azure Solution Developer</a:t>
            </a:r>
            <a:r>
              <a:rPr lang="en-CA" sz="3900" spc="-100" dirty="0" smtClean="0">
                <a:latin typeface="Segoe UI Light" pitchFamily="34" charset="0"/>
              </a:rPr>
              <a:t/>
            </a:r>
            <a:br>
              <a:rPr lang="en-CA" sz="3900" spc="-100" dirty="0" smtClean="0">
                <a:latin typeface="Segoe UI Light" pitchFamily="34" charset="0"/>
              </a:rPr>
            </a:br>
            <a:r>
              <a:rPr lang="en-CA" sz="3000" spc="-100" dirty="0" smtClean="0">
                <a:latin typeface="Segoe UI Light" pitchFamily="34" charset="0"/>
              </a:rPr>
              <a:t>Imaginet</a:t>
            </a:r>
            <a:endParaRPr lang="en-CA" sz="3000" spc="-100" dirty="0">
              <a:latin typeface="Segoe UI Light" pitchFamily="34" charset="0"/>
            </a:endParaRPr>
          </a:p>
          <a:p>
            <a:pPr marL="0" indent="0">
              <a:buNone/>
            </a:pPr>
            <a:endParaRPr lang="en-CA" spc="-100" dirty="0" smtClean="0">
              <a:latin typeface="Segoe UI Light" pitchFamily="34" charset="0"/>
            </a:endParaRPr>
          </a:p>
          <a:p>
            <a:pPr marL="0" indent="0">
              <a:buNone/>
            </a:pPr>
            <a:r>
              <a:rPr lang="en-CA" spc="-100" dirty="0" smtClean="0">
                <a:latin typeface="Segoe UI Light" pitchFamily="34" charset="0"/>
              </a:rPr>
              <a:t>Catch him on:</a:t>
            </a:r>
          </a:p>
          <a:p>
            <a:r>
              <a:rPr lang="en-CA" spc="-100" dirty="0" smtClean="0">
                <a:solidFill>
                  <a:srgbClr val="00B0F0"/>
                </a:solidFill>
                <a:latin typeface="Segoe UI Light" pitchFamily="34" charset="0"/>
              </a:rPr>
              <a:t>Tyler’s Developer Blog</a:t>
            </a:r>
            <a:r>
              <a:rPr lang="en-CA" spc="-100" dirty="0">
                <a:latin typeface="Segoe UI Light" pitchFamily="34" charset="0"/>
              </a:rPr>
              <a:t/>
            </a:r>
            <a:br>
              <a:rPr lang="en-CA" spc="-100" dirty="0">
                <a:latin typeface="Segoe UI Light" pitchFamily="34" charset="0"/>
              </a:rPr>
            </a:br>
            <a:r>
              <a:rPr lang="en-CA" sz="2400" spc="-100" dirty="0" smtClean="0">
                <a:latin typeface="Segoe UI Light" pitchFamily="34" charset="0"/>
              </a:rPr>
              <a:t>blog.tylerdoerksen.com</a:t>
            </a:r>
          </a:p>
          <a:p>
            <a:endParaRPr lang="en-CA" sz="2400" spc="-100" dirty="0" smtClean="0">
              <a:latin typeface="Segoe UI Light" pitchFamily="34" charset="0"/>
            </a:endParaRPr>
          </a:p>
        </p:txBody>
      </p:sp>
      <p:pic>
        <p:nvPicPr>
          <p:cNvPr id="5" name="Picture Placeholder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371" y="1622630"/>
            <a:ext cx="2300294" cy="2300294"/>
          </a:xfrm>
          <a:prstGeom prst="rect">
            <a:avLst/>
          </a:prstGeom>
        </p:spPr>
      </p:pic>
      <p:sp>
        <p:nvSpPr>
          <p:cNvPr id="6" name="Text Placeholder 5"/>
          <p:cNvSpPr txBox="1">
            <a:spLocks/>
          </p:cNvSpPr>
          <p:nvPr/>
        </p:nvSpPr>
        <p:spPr>
          <a:xfrm>
            <a:off x="1166102" y="4123751"/>
            <a:ext cx="4006850" cy="193899"/>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SzPct val="90000"/>
              <a:buFont typeface="Arial" pitchFamily="34" charset="0"/>
              <a:buNone/>
              <a:defRPr sz="1400" kern="1200">
                <a:solidFill>
                  <a:schemeClr val="bg1"/>
                </a:solidFill>
                <a:latin typeface="+mn-lt"/>
                <a:ea typeface="+mn-ea"/>
                <a:cs typeface="+mn-cs"/>
              </a:defRPr>
            </a:lvl1pPr>
            <a:lvl2pPr marL="855663" indent="-395288" algn="l" defTabSz="914363" rtl="0" eaLnBrk="1" latinLnBrk="0" hangingPunct="1">
              <a:lnSpc>
                <a:spcPct val="90000"/>
              </a:lnSpc>
              <a:spcBef>
                <a:spcPct val="20000"/>
              </a:spcBef>
              <a:buSzPct val="90000"/>
              <a:buFont typeface="Arial" pitchFamily="34" charset="0"/>
              <a:buChar char="•"/>
              <a:defRPr sz="1400" kern="1200">
                <a:solidFill>
                  <a:schemeClr val="bg1"/>
                </a:solidFill>
                <a:latin typeface="+mn-lt"/>
                <a:ea typeface="+mn-ea"/>
                <a:cs typeface="+mn-cs"/>
              </a:defRPr>
            </a:lvl2pPr>
            <a:lvl3pPr marL="1258888" indent="-403225" algn="l" defTabSz="914363" rtl="0" eaLnBrk="1" latinLnBrk="0" hangingPunct="1">
              <a:lnSpc>
                <a:spcPct val="90000"/>
              </a:lnSpc>
              <a:spcBef>
                <a:spcPct val="20000"/>
              </a:spcBef>
              <a:buSzPct val="90000"/>
              <a:buFont typeface="Arial" pitchFamily="34" charset="0"/>
              <a:buChar char="•"/>
              <a:defRPr sz="1400" kern="1200">
                <a:solidFill>
                  <a:schemeClr val="bg1"/>
                </a:solidFill>
                <a:latin typeface="+mn-lt"/>
                <a:ea typeface="+mn-ea"/>
                <a:cs typeface="+mn-cs"/>
              </a:defRPr>
            </a:lvl3pPr>
            <a:lvl4pPr marL="1604963" indent="-346075" algn="l" defTabSz="914363" rtl="0" eaLnBrk="1" latinLnBrk="0" hangingPunct="1">
              <a:lnSpc>
                <a:spcPct val="90000"/>
              </a:lnSpc>
              <a:spcBef>
                <a:spcPct val="20000"/>
              </a:spcBef>
              <a:buSzPct val="90000"/>
              <a:buFont typeface="Arial" pitchFamily="34" charset="0"/>
              <a:buChar char="•"/>
              <a:defRPr sz="1400" kern="1200">
                <a:solidFill>
                  <a:schemeClr val="bg1"/>
                </a:solidFill>
                <a:latin typeface="+mn-lt"/>
                <a:ea typeface="+mn-ea"/>
                <a:cs typeface="+mn-cs"/>
              </a:defRPr>
            </a:lvl4pPr>
            <a:lvl5pPr marL="1941513" indent="-336550" algn="l" defTabSz="914363" rtl="0" eaLnBrk="1" latinLnBrk="0" hangingPunct="1">
              <a:lnSpc>
                <a:spcPct val="90000"/>
              </a:lnSpc>
              <a:spcBef>
                <a:spcPct val="20000"/>
              </a:spcBef>
              <a:buSzPct val="90000"/>
              <a:buFont typeface="Arial" pitchFamily="34" charset="0"/>
              <a:buChar char="•"/>
              <a:defRPr sz="1400" kern="1200">
                <a:solidFill>
                  <a:schemeClr val="bg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CA" dirty="0" smtClean="0">
                <a:solidFill>
                  <a:srgbClr val="232323"/>
                </a:solidFill>
                <a:latin typeface="Segoe UI Light"/>
              </a:rPr>
              <a:t>tylerd@outlook.com</a:t>
            </a:r>
            <a:endParaRPr lang="en-US" dirty="0">
              <a:solidFill>
                <a:srgbClr val="232323"/>
              </a:solidFill>
              <a:latin typeface="Segoe UI Light"/>
            </a:endParaRPr>
          </a:p>
        </p:txBody>
      </p:sp>
      <p:sp>
        <p:nvSpPr>
          <p:cNvPr id="8" name="Text Placeholder 7"/>
          <p:cNvSpPr txBox="1">
            <a:spLocks/>
          </p:cNvSpPr>
          <p:nvPr/>
        </p:nvSpPr>
        <p:spPr>
          <a:xfrm>
            <a:off x="1168374" y="4526786"/>
            <a:ext cx="4006850" cy="193899"/>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SzPct val="90000"/>
              <a:buFont typeface="Arial" pitchFamily="34" charset="0"/>
              <a:buNone/>
              <a:defRPr sz="1400" kern="1200" baseline="0">
                <a:solidFill>
                  <a:schemeClr val="bg1"/>
                </a:solidFill>
                <a:latin typeface="+mn-lt"/>
                <a:ea typeface="+mn-ea"/>
                <a:cs typeface="+mn-cs"/>
              </a:defRPr>
            </a:lvl1pPr>
            <a:lvl2pPr marL="855663" indent="-395288" algn="l" defTabSz="914363" rtl="0" eaLnBrk="1" latinLnBrk="0" hangingPunct="1">
              <a:lnSpc>
                <a:spcPct val="90000"/>
              </a:lnSpc>
              <a:spcBef>
                <a:spcPct val="20000"/>
              </a:spcBef>
              <a:buSzPct val="90000"/>
              <a:buFont typeface="Arial" pitchFamily="34" charset="0"/>
              <a:buChar char="•"/>
              <a:defRPr sz="1400" kern="1200">
                <a:solidFill>
                  <a:schemeClr val="bg1"/>
                </a:solidFill>
                <a:latin typeface="+mn-lt"/>
                <a:ea typeface="+mn-ea"/>
                <a:cs typeface="+mn-cs"/>
              </a:defRPr>
            </a:lvl2pPr>
            <a:lvl3pPr marL="1258888" indent="-403225" algn="l" defTabSz="914363" rtl="0" eaLnBrk="1" latinLnBrk="0" hangingPunct="1">
              <a:lnSpc>
                <a:spcPct val="90000"/>
              </a:lnSpc>
              <a:spcBef>
                <a:spcPct val="20000"/>
              </a:spcBef>
              <a:buSzPct val="90000"/>
              <a:buFont typeface="Arial" pitchFamily="34" charset="0"/>
              <a:buChar char="•"/>
              <a:defRPr sz="1400" kern="1200">
                <a:solidFill>
                  <a:schemeClr val="bg1"/>
                </a:solidFill>
                <a:latin typeface="+mn-lt"/>
                <a:ea typeface="+mn-ea"/>
                <a:cs typeface="+mn-cs"/>
              </a:defRPr>
            </a:lvl3pPr>
            <a:lvl4pPr marL="1604963" indent="-346075" algn="l" defTabSz="914363" rtl="0" eaLnBrk="1" latinLnBrk="0" hangingPunct="1">
              <a:lnSpc>
                <a:spcPct val="90000"/>
              </a:lnSpc>
              <a:spcBef>
                <a:spcPct val="20000"/>
              </a:spcBef>
              <a:buSzPct val="90000"/>
              <a:buFont typeface="Arial" pitchFamily="34" charset="0"/>
              <a:buChar char="•"/>
              <a:defRPr sz="1400" kern="1200">
                <a:solidFill>
                  <a:schemeClr val="bg1"/>
                </a:solidFill>
                <a:latin typeface="+mn-lt"/>
                <a:ea typeface="+mn-ea"/>
                <a:cs typeface="+mn-cs"/>
              </a:defRPr>
            </a:lvl4pPr>
            <a:lvl5pPr marL="1941513" indent="-336550" algn="l" defTabSz="914363" rtl="0" eaLnBrk="1" latinLnBrk="0" hangingPunct="1">
              <a:lnSpc>
                <a:spcPct val="90000"/>
              </a:lnSpc>
              <a:spcBef>
                <a:spcPct val="20000"/>
              </a:spcBef>
              <a:buSzPct val="90000"/>
              <a:buFont typeface="Arial" pitchFamily="34" charset="0"/>
              <a:buChar char="•"/>
              <a:defRPr sz="1400" kern="1200">
                <a:solidFill>
                  <a:schemeClr val="bg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CA" dirty="0" smtClean="0">
                <a:solidFill>
                  <a:srgbClr val="232323"/>
                </a:solidFill>
                <a:latin typeface="Segoe UI Light"/>
              </a:rPr>
              <a:t>@</a:t>
            </a:r>
            <a:r>
              <a:rPr lang="en-CA" dirty="0" err="1" smtClean="0">
                <a:solidFill>
                  <a:srgbClr val="232323"/>
                </a:solidFill>
                <a:latin typeface="Segoe UI Light"/>
              </a:rPr>
              <a:t>tyler_gd</a:t>
            </a:r>
            <a:endParaRPr lang="en-US" dirty="0">
              <a:solidFill>
                <a:srgbClr val="232323"/>
              </a:solidFill>
              <a:latin typeface="Segoe UI Light"/>
            </a:endParaRPr>
          </a:p>
        </p:txBody>
      </p:sp>
      <p:sp>
        <p:nvSpPr>
          <p:cNvPr id="9" name="Text Placeholder 8"/>
          <p:cNvSpPr txBox="1">
            <a:spLocks/>
          </p:cNvSpPr>
          <p:nvPr/>
        </p:nvSpPr>
        <p:spPr>
          <a:xfrm>
            <a:off x="1166102" y="4949285"/>
            <a:ext cx="4006850" cy="193899"/>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SzPct val="90000"/>
              <a:buFont typeface="Arial" pitchFamily="34" charset="0"/>
              <a:buNone/>
              <a:defRPr sz="1400" kern="1200">
                <a:solidFill>
                  <a:schemeClr val="bg1"/>
                </a:solidFill>
                <a:latin typeface="+mn-lt"/>
                <a:ea typeface="+mn-ea"/>
                <a:cs typeface="+mn-cs"/>
              </a:defRPr>
            </a:lvl1pPr>
            <a:lvl2pPr marL="855663" indent="-395288" algn="l" defTabSz="914363" rtl="0" eaLnBrk="1" latinLnBrk="0" hangingPunct="1">
              <a:lnSpc>
                <a:spcPct val="90000"/>
              </a:lnSpc>
              <a:spcBef>
                <a:spcPct val="20000"/>
              </a:spcBef>
              <a:buSzPct val="90000"/>
              <a:buFont typeface="Arial" pitchFamily="34" charset="0"/>
              <a:buChar char="•"/>
              <a:defRPr sz="1400" kern="1200">
                <a:solidFill>
                  <a:schemeClr val="bg1"/>
                </a:solidFill>
                <a:latin typeface="+mn-lt"/>
                <a:ea typeface="+mn-ea"/>
                <a:cs typeface="+mn-cs"/>
              </a:defRPr>
            </a:lvl2pPr>
            <a:lvl3pPr marL="1258888" indent="-403225" algn="l" defTabSz="914363" rtl="0" eaLnBrk="1" latinLnBrk="0" hangingPunct="1">
              <a:lnSpc>
                <a:spcPct val="90000"/>
              </a:lnSpc>
              <a:spcBef>
                <a:spcPct val="20000"/>
              </a:spcBef>
              <a:buSzPct val="90000"/>
              <a:buFont typeface="Arial" pitchFamily="34" charset="0"/>
              <a:buChar char="•"/>
              <a:defRPr sz="1400" kern="1200">
                <a:solidFill>
                  <a:schemeClr val="bg1"/>
                </a:solidFill>
                <a:latin typeface="+mn-lt"/>
                <a:ea typeface="+mn-ea"/>
                <a:cs typeface="+mn-cs"/>
              </a:defRPr>
            </a:lvl3pPr>
            <a:lvl4pPr marL="1604963" indent="-346075" algn="l" defTabSz="914363" rtl="0" eaLnBrk="1" latinLnBrk="0" hangingPunct="1">
              <a:lnSpc>
                <a:spcPct val="90000"/>
              </a:lnSpc>
              <a:spcBef>
                <a:spcPct val="20000"/>
              </a:spcBef>
              <a:buSzPct val="90000"/>
              <a:buFont typeface="Arial" pitchFamily="34" charset="0"/>
              <a:buChar char="•"/>
              <a:defRPr sz="1400" kern="1200">
                <a:solidFill>
                  <a:schemeClr val="bg1"/>
                </a:solidFill>
                <a:latin typeface="+mn-lt"/>
                <a:ea typeface="+mn-ea"/>
                <a:cs typeface="+mn-cs"/>
              </a:defRPr>
            </a:lvl4pPr>
            <a:lvl5pPr marL="1941513" indent="-336550" algn="l" defTabSz="914363" rtl="0" eaLnBrk="1" latinLnBrk="0" hangingPunct="1">
              <a:lnSpc>
                <a:spcPct val="90000"/>
              </a:lnSpc>
              <a:spcBef>
                <a:spcPct val="20000"/>
              </a:spcBef>
              <a:buSzPct val="90000"/>
              <a:buFont typeface="Arial" pitchFamily="34" charset="0"/>
              <a:buChar char="•"/>
              <a:defRPr sz="1400" kern="1200">
                <a:solidFill>
                  <a:schemeClr val="bg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CA" dirty="0">
                <a:solidFill>
                  <a:srgbClr val="232323"/>
                </a:solidFill>
                <a:latin typeface="Segoe UI Light"/>
              </a:rPr>
              <a:t>linkedin.com/in/</a:t>
            </a:r>
            <a:r>
              <a:rPr lang="en-CA" dirty="0" err="1">
                <a:solidFill>
                  <a:srgbClr val="232323"/>
                </a:solidFill>
                <a:latin typeface="Segoe UI Light"/>
              </a:rPr>
              <a:t>tdoerksen</a:t>
            </a:r>
            <a:endParaRPr lang="en-US" dirty="0">
              <a:solidFill>
                <a:srgbClr val="232323"/>
              </a:solidFill>
              <a:latin typeface="Segoe UI Light"/>
            </a:endParaRPr>
          </a:p>
        </p:txBody>
      </p:sp>
      <p:sp>
        <p:nvSpPr>
          <p:cNvPr id="10" name="Text Placeholder 9"/>
          <p:cNvSpPr txBox="1">
            <a:spLocks/>
          </p:cNvSpPr>
          <p:nvPr/>
        </p:nvSpPr>
        <p:spPr>
          <a:xfrm>
            <a:off x="1166102" y="5364986"/>
            <a:ext cx="4006850" cy="193899"/>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SzPct val="90000"/>
              <a:buFont typeface="Arial" pitchFamily="34" charset="0"/>
              <a:buNone/>
              <a:defRPr sz="1400" kern="1200">
                <a:solidFill>
                  <a:schemeClr val="bg1"/>
                </a:solidFill>
                <a:latin typeface="+mn-lt"/>
                <a:ea typeface="+mn-ea"/>
                <a:cs typeface="+mn-cs"/>
              </a:defRPr>
            </a:lvl1pPr>
            <a:lvl2pPr marL="855663" indent="-395288" algn="l" defTabSz="914363" rtl="0" eaLnBrk="1" latinLnBrk="0" hangingPunct="1">
              <a:lnSpc>
                <a:spcPct val="90000"/>
              </a:lnSpc>
              <a:spcBef>
                <a:spcPct val="20000"/>
              </a:spcBef>
              <a:buSzPct val="90000"/>
              <a:buFont typeface="Arial" pitchFamily="34" charset="0"/>
              <a:buChar char="•"/>
              <a:defRPr sz="1400" kern="1200">
                <a:solidFill>
                  <a:schemeClr val="bg1"/>
                </a:solidFill>
                <a:latin typeface="+mn-lt"/>
                <a:ea typeface="+mn-ea"/>
                <a:cs typeface="+mn-cs"/>
              </a:defRPr>
            </a:lvl2pPr>
            <a:lvl3pPr marL="1258888" indent="-403225" algn="l" defTabSz="914363" rtl="0" eaLnBrk="1" latinLnBrk="0" hangingPunct="1">
              <a:lnSpc>
                <a:spcPct val="90000"/>
              </a:lnSpc>
              <a:spcBef>
                <a:spcPct val="20000"/>
              </a:spcBef>
              <a:buSzPct val="90000"/>
              <a:buFont typeface="Arial" pitchFamily="34" charset="0"/>
              <a:buChar char="•"/>
              <a:defRPr sz="1400" kern="1200">
                <a:solidFill>
                  <a:schemeClr val="bg1"/>
                </a:solidFill>
                <a:latin typeface="+mn-lt"/>
                <a:ea typeface="+mn-ea"/>
                <a:cs typeface="+mn-cs"/>
              </a:defRPr>
            </a:lvl3pPr>
            <a:lvl4pPr marL="1604963" indent="-346075" algn="l" defTabSz="914363" rtl="0" eaLnBrk="1" latinLnBrk="0" hangingPunct="1">
              <a:lnSpc>
                <a:spcPct val="90000"/>
              </a:lnSpc>
              <a:spcBef>
                <a:spcPct val="20000"/>
              </a:spcBef>
              <a:buSzPct val="90000"/>
              <a:buFont typeface="Arial" pitchFamily="34" charset="0"/>
              <a:buChar char="•"/>
              <a:defRPr sz="1400" kern="1200">
                <a:solidFill>
                  <a:schemeClr val="bg1"/>
                </a:solidFill>
                <a:latin typeface="+mn-lt"/>
                <a:ea typeface="+mn-ea"/>
                <a:cs typeface="+mn-cs"/>
              </a:defRPr>
            </a:lvl4pPr>
            <a:lvl5pPr marL="1941513" indent="-336550" algn="l" defTabSz="914363" rtl="0" eaLnBrk="1" latinLnBrk="0" hangingPunct="1">
              <a:lnSpc>
                <a:spcPct val="90000"/>
              </a:lnSpc>
              <a:spcBef>
                <a:spcPct val="20000"/>
              </a:spcBef>
              <a:buSzPct val="90000"/>
              <a:buFont typeface="Arial" pitchFamily="34" charset="0"/>
              <a:buChar char="•"/>
              <a:defRPr sz="1400" kern="1200">
                <a:solidFill>
                  <a:schemeClr val="bg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CA" dirty="0" smtClean="0">
                <a:solidFill>
                  <a:srgbClr val="232323"/>
                </a:solidFill>
                <a:latin typeface="Segoe UI Light"/>
              </a:rPr>
              <a:t>TylerDoerksen.com</a:t>
            </a:r>
            <a:endParaRPr lang="en-US" dirty="0">
              <a:solidFill>
                <a:srgbClr val="232323"/>
              </a:solidFill>
              <a:latin typeface="Segoe UI Light"/>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490" y="4059859"/>
            <a:ext cx="385660" cy="307778"/>
          </a:xfrm>
          <a:prstGeom prst="rect">
            <a:avLst/>
          </a:prstGeom>
          <a:effectLst>
            <a:outerShdw blurRad="50800" dist="38100" dir="2700000" algn="tl" rotWithShape="0">
              <a:prstClr val="black">
                <a:alpha val="40000"/>
              </a:prstClr>
            </a:outerShdw>
          </a:effectLst>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490" y="4451707"/>
            <a:ext cx="385660" cy="326358"/>
          </a:xfrm>
          <a:prstGeom prst="rect">
            <a:avLst/>
          </a:prstGeom>
          <a:effectLst>
            <a:outerShdw blurRad="50800" dist="38100" dir="2700000" algn="tl" rotWithShape="0">
              <a:prstClr val="black">
                <a:alpha val="40000"/>
              </a:prstClr>
            </a:outerShdw>
          </a:effec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489" y="5240414"/>
            <a:ext cx="385660" cy="326359"/>
          </a:xfrm>
          <a:prstGeom prst="rect">
            <a:avLst/>
          </a:prstGeom>
          <a:effectLst>
            <a:outerShdw blurRad="50800" dist="38100" dir="2700000" algn="tl" rotWithShape="0">
              <a:prstClr val="black">
                <a:alpha val="40000"/>
              </a:prstClr>
            </a:outerShdw>
          </a:effectLst>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490" y="4857108"/>
            <a:ext cx="385660" cy="32635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30400892"/>
      </p:ext>
    </p:extLst>
  </p:cSld>
  <p:clrMapOvr>
    <a:masterClrMapping/>
  </p:clrMapOvr>
  <p:transition advClick="0">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3009051"/>
            <a:ext cx="10237787" cy="997196"/>
          </a:xfrm>
        </p:spPr>
        <p:txBody>
          <a:bodyPr/>
          <a:lstStyle/>
          <a:p>
            <a:r>
              <a:rPr lang="en-US" dirty="0" smtClean="0">
                <a:gradFill>
                  <a:gsLst>
                    <a:gs pos="1250">
                      <a:srgbClr val="FFFFFF"/>
                    </a:gs>
                    <a:gs pos="100000">
                      <a:srgbClr val="FFFFFF"/>
                    </a:gs>
                  </a:gsLst>
                  <a:lin ang="5400000" scaled="0"/>
                </a:gradFill>
              </a:rPr>
              <a:t>Virtual Machines</a:t>
            </a:r>
            <a:endParaRPr lang="en-US"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5841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3"/>
          <p:cNvSpPr txBox="1">
            <a:spLocks/>
          </p:cNvSpPr>
          <p:nvPr/>
        </p:nvSpPr>
        <p:spPr>
          <a:xfrm>
            <a:off x="1275553" y="3060385"/>
            <a:ext cx="9678311" cy="91409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r>
              <a:rPr sz="6600" dirty="0" smtClean="0">
                <a:solidFill>
                  <a:schemeClr val="tx1">
                    <a:alpha val="99000"/>
                  </a:schemeClr>
                </a:solidFill>
              </a:rPr>
              <a:t>Virtual machine portability</a:t>
            </a:r>
            <a:endParaRPr sz="6600" dirty="0">
              <a:solidFill>
                <a:schemeClr val="tx1">
                  <a:alpha val="99000"/>
                </a:schemeClr>
              </a:solidFill>
            </a:endParaRPr>
          </a:p>
        </p:txBody>
      </p:sp>
    </p:spTree>
    <p:extLst>
      <p:ext uri="{BB962C8B-B14F-4D97-AF65-F5344CB8AC3E}">
        <p14:creationId xmlns:p14="http://schemas.microsoft.com/office/powerpoint/2010/main" val="1785577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ounded Rectangle 70"/>
          <p:cNvSpPr/>
          <p:nvPr/>
        </p:nvSpPr>
        <p:spPr bwMode="auto">
          <a:xfrm>
            <a:off x="5901129"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4" name="Rounded Rectangle 3"/>
          <p:cNvSpPr/>
          <p:nvPr/>
        </p:nvSpPr>
        <p:spPr bwMode="auto">
          <a:xfrm>
            <a:off x="3885013"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8" name="Rounded Rectangle 7"/>
          <p:cNvSpPr/>
          <p:nvPr/>
        </p:nvSpPr>
        <p:spPr bwMode="auto">
          <a:xfrm>
            <a:off x="4406384" y="768541"/>
            <a:ext cx="3412342" cy="2243600"/>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9" name="Rounded Rectangle 8"/>
          <p:cNvSpPr/>
          <p:nvPr/>
        </p:nvSpPr>
        <p:spPr bwMode="auto">
          <a:xfrm>
            <a:off x="3522611" y="1659427"/>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1" name="Rounded Rectangle 10"/>
          <p:cNvSpPr/>
          <p:nvPr/>
        </p:nvSpPr>
        <p:spPr bwMode="auto">
          <a:xfrm>
            <a:off x="6567364"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23" name="Rounded Rectangle 22"/>
          <p:cNvSpPr/>
          <p:nvPr/>
        </p:nvSpPr>
        <p:spPr bwMode="auto">
          <a:xfrm>
            <a:off x="4026534" y="5012872"/>
            <a:ext cx="4112093" cy="2114550"/>
          </a:xfrm>
          <a:prstGeom prst="roundRect">
            <a:avLst>
              <a:gd name="adj" fmla="val 6579"/>
            </a:avLst>
          </a:prstGeom>
          <a:noFill/>
          <a:ln w="28575">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6" name="Group 5"/>
          <p:cNvGrpSpPr/>
          <p:nvPr/>
        </p:nvGrpSpPr>
        <p:grpSpPr>
          <a:xfrm>
            <a:off x="6542505" y="5164325"/>
            <a:ext cx="722921" cy="623207"/>
            <a:chOff x="328301" y="3881331"/>
            <a:chExt cx="722921" cy="623207"/>
          </a:xfrm>
        </p:grpSpPr>
        <p:sp>
          <p:nvSpPr>
            <p:cNvPr id="5" name="Hexagon 4"/>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4" name="Oval 13"/>
          <p:cNvSpPr/>
          <p:nvPr/>
        </p:nvSpPr>
        <p:spPr bwMode="auto">
          <a:xfrm>
            <a:off x="5299307" y="880599"/>
            <a:ext cx="108857" cy="108857"/>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6" name="TextBox 15"/>
          <p:cNvSpPr txBox="1"/>
          <p:nvPr/>
        </p:nvSpPr>
        <p:spPr>
          <a:xfrm>
            <a:off x="4642804"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Windows Azure</a:t>
            </a:r>
          </a:p>
        </p:txBody>
      </p:sp>
      <p:sp>
        <p:nvSpPr>
          <p:cNvPr id="18" name="TextBox 17"/>
          <p:cNvSpPr txBox="1"/>
          <p:nvPr/>
        </p:nvSpPr>
        <p:spPr>
          <a:xfrm>
            <a:off x="870425" y="5743523"/>
            <a:ext cx="2838313" cy="221599"/>
          </a:xfrm>
          <a:prstGeom prst="rect">
            <a:avLst/>
          </a:prstGeom>
          <a:noFill/>
        </p:spPr>
        <p:txBody>
          <a:bodyPr wrap="square" lIns="0" tIns="0" rIns="0" bIns="0" rtlCol="0">
            <a:spAutoFit/>
          </a:bodyPr>
          <a:lstStyle/>
          <a:p>
            <a:pPr algn="r" defTabSz="1218987">
              <a:lnSpc>
                <a:spcPct val="80000"/>
              </a:lnSpc>
              <a:spcBef>
                <a:spcPct val="20000"/>
              </a:spcBef>
              <a:buSzPct val="80000"/>
            </a:pPr>
            <a:r>
              <a:rPr lang="en-US" dirty="0">
                <a:solidFill>
                  <a:schemeClr val="tx1">
                    <a:alpha val="99000"/>
                  </a:schemeClr>
                </a:solidFill>
              </a:rPr>
              <a:t>Your Data Center</a:t>
            </a:r>
          </a:p>
        </p:txBody>
      </p:sp>
      <p:grpSp>
        <p:nvGrpSpPr>
          <p:cNvPr id="26" name="Group 25"/>
          <p:cNvGrpSpPr/>
          <p:nvPr/>
        </p:nvGrpSpPr>
        <p:grpSpPr>
          <a:xfrm>
            <a:off x="5873033" y="5164325"/>
            <a:ext cx="722921" cy="623207"/>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29" name="Group 28"/>
          <p:cNvGrpSpPr/>
          <p:nvPr/>
        </p:nvGrpSpPr>
        <p:grpSpPr>
          <a:xfrm>
            <a:off x="5203561" y="5164325"/>
            <a:ext cx="722921" cy="623207"/>
            <a:chOff x="328301" y="3881331"/>
            <a:chExt cx="722921" cy="623207"/>
          </a:xfrm>
        </p:grpSpPr>
        <p:sp>
          <p:nvSpPr>
            <p:cNvPr id="30" name="Hexagon 29"/>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5" name="Group 34"/>
          <p:cNvGrpSpPr/>
          <p:nvPr/>
        </p:nvGrpSpPr>
        <p:grpSpPr>
          <a:xfrm>
            <a:off x="6224112" y="1731310"/>
            <a:ext cx="722921" cy="623207"/>
            <a:chOff x="328301" y="3881331"/>
            <a:chExt cx="722921" cy="623207"/>
          </a:xfrm>
        </p:grpSpPr>
        <p:sp>
          <p:nvSpPr>
            <p:cNvPr id="36" name="Hexagon 35"/>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8" name="Group 37"/>
          <p:cNvGrpSpPr/>
          <p:nvPr/>
        </p:nvGrpSpPr>
        <p:grpSpPr>
          <a:xfrm>
            <a:off x="5538312" y="1731310"/>
            <a:ext cx="722921" cy="623207"/>
            <a:chOff x="328301" y="3881331"/>
            <a:chExt cx="722921" cy="623207"/>
          </a:xfrm>
        </p:grpSpPr>
        <p:sp>
          <p:nvSpPr>
            <p:cNvPr id="39" name="Hexagon 38"/>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0" name="Picture 3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54" name="Group 53"/>
          <p:cNvGrpSpPr/>
          <p:nvPr/>
        </p:nvGrpSpPr>
        <p:grpSpPr>
          <a:xfrm>
            <a:off x="4620058" y="5927272"/>
            <a:ext cx="2948451" cy="864991"/>
            <a:chOff x="3849232" y="5927272"/>
            <a:chExt cx="2948451" cy="864991"/>
          </a:xfrm>
        </p:grpSpPr>
        <p:grpSp>
          <p:nvGrpSpPr>
            <p:cNvPr id="25" name="Group 24"/>
            <p:cNvGrpSpPr/>
            <p:nvPr/>
          </p:nvGrpSpPr>
          <p:grpSpPr>
            <a:xfrm>
              <a:off x="3849232" y="6384280"/>
              <a:ext cx="2948451" cy="407983"/>
              <a:chOff x="-830593" y="6105876"/>
              <a:chExt cx="5019459" cy="694552"/>
            </a:xfrm>
          </p:grpSpPr>
          <p:pic>
            <p:nvPicPr>
              <p:cNvPr id="20" name="Picture 1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21" name="Picture 2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nvGrpSpPr>
            <p:cNvPr id="49" name="Group 48"/>
            <p:cNvGrpSpPr/>
            <p:nvPr/>
          </p:nvGrpSpPr>
          <p:grpSpPr>
            <a:xfrm>
              <a:off x="3849232" y="5927272"/>
              <a:ext cx="2948451" cy="407983"/>
              <a:chOff x="-830593" y="6105876"/>
              <a:chExt cx="5019459" cy="694552"/>
            </a:xfrm>
          </p:grpSpPr>
          <p:pic>
            <p:nvPicPr>
              <p:cNvPr id="50" name="Picture 4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51" name="Picture 5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53" name="Picture 5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grpSp>
        <p:nvGrpSpPr>
          <p:cNvPr id="32" name="Group 31"/>
          <p:cNvGrpSpPr/>
          <p:nvPr/>
        </p:nvGrpSpPr>
        <p:grpSpPr>
          <a:xfrm>
            <a:off x="5875869" y="1141127"/>
            <a:ext cx="722921" cy="623207"/>
            <a:chOff x="328301" y="3881331"/>
            <a:chExt cx="722921" cy="623207"/>
          </a:xfrm>
        </p:grpSpPr>
        <p:sp>
          <p:nvSpPr>
            <p:cNvPr id="33" name="Hexagon 32"/>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5" name="Group 64"/>
          <p:cNvGrpSpPr/>
          <p:nvPr/>
        </p:nvGrpSpPr>
        <p:grpSpPr>
          <a:xfrm>
            <a:off x="5191583" y="1144330"/>
            <a:ext cx="722921" cy="623207"/>
            <a:chOff x="328301" y="3881331"/>
            <a:chExt cx="722921" cy="623207"/>
          </a:xfrm>
        </p:grpSpPr>
        <p:sp>
          <p:nvSpPr>
            <p:cNvPr id="66" name="Hexagon 65"/>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7" name="Picture 6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8" name="Group 67"/>
          <p:cNvGrpSpPr/>
          <p:nvPr/>
        </p:nvGrpSpPr>
        <p:grpSpPr>
          <a:xfrm>
            <a:off x="4847372" y="1720686"/>
            <a:ext cx="722921" cy="623207"/>
            <a:chOff x="328301" y="3881331"/>
            <a:chExt cx="722921" cy="623207"/>
          </a:xfrm>
        </p:grpSpPr>
        <p:sp>
          <p:nvSpPr>
            <p:cNvPr id="69" name="Hexagon 6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Tree>
    <p:extLst>
      <p:ext uri="{BB962C8B-B14F-4D97-AF65-F5344CB8AC3E}">
        <p14:creationId xmlns:p14="http://schemas.microsoft.com/office/powerpoint/2010/main" val="14546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500"/>
                                        <p:tgtEl>
                                          <p:spTgt spid="11"/>
                                        </p:tgtEl>
                                      </p:cBhvr>
                                    </p:animEffect>
                                    <p:anim calcmode="lin" valueType="num">
                                      <p:cBhvr>
                                        <p:cTn id="13" dur="1500" fill="hold"/>
                                        <p:tgtEl>
                                          <p:spTgt spid="11"/>
                                        </p:tgtEl>
                                        <p:attrNameLst>
                                          <p:attrName>ppt_x</p:attrName>
                                        </p:attrNameLst>
                                      </p:cBhvr>
                                      <p:tavLst>
                                        <p:tav tm="0">
                                          <p:val>
                                            <p:strVal val="#ppt_x"/>
                                          </p:val>
                                        </p:tav>
                                        <p:tav tm="100000">
                                          <p:val>
                                            <p:strVal val="#ppt_x"/>
                                          </p:val>
                                        </p:tav>
                                      </p:tavLst>
                                    </p:anim>
                                    <p:anim calcmode="lin" valueType="num">
                                      <p:cBhvr>
                                        <p:cTn id="14" dur="1500" fill="hold"/>
                                        <p:tgtEl>
                                          <p:spTgt spid="11"/>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1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000"/>
                                        <p:tgtEl>
                                          <p:spTgt spid="8"/>
                                        </p:tgtEl>
                                      </p:cBhvr>
                                    </p:animEffect>
                                  </p:childTnLst>
                                </p:cTn>
                              </p:par>
                              <p:par>
                                <p:cTn id="18" presetID="42" presetClass="entr" presetSubtype="0" fill="hold" grpId="0" nodeType="withEffect">
                                  <p:stCondLst>
                                    <p:cond delay="2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500"/>
                                        <p:tgtEl>
                                          <p:spTgt spid="9"/>
                                        </p:tgtEl>
                                      </p:cBhvr>
                                    </p:animEffect>
                                    <p:anim calcmode="lin" valueType="num">
                                      <p:cBhvr>
                                        <p:cTn id="21" dur="1500" fill="hold"/>
                                        <p:tgtEl>
                                          <p:spTgt spid="9"/>
                                        </p:tgtEl>
                                        <p:attrNameLst>
                                          <p:attrName>ppt_x</p:attrName>
                                        </p:attrNameLst>
                                      </p:cBhvr>
                                      <p:tavLst>
                                        <p:tav tm="0">
                                          <p:val>
                                            <p:strVal val="#ppt_x"/>
                                          </p:val>
                                        </p:tav>
                                        <p:tav tm="100000">
                                          <p:val>
                                            <p:strVal val="#ppt_x"/>
                                          </p:val>
                                        </p:tav>
                                      </p:tavLst>
                                    </p:anim>
                                    <p:anim calcmode="lin" valueType="num">
                                      <p:cBhvr>
                                        <p:cTn id="22" dur="1500" fill="hold"/>
                                        <p:tgtEl>
                                          <p:spTgt spid="9"/>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300"/>
                                  </p:stCondLst>
                                  <p:childTnLst>
                                    <p:set>
                                      <p:cBhvr>
                                        <p:cTn id="24" dur="1" fill="hold">
                                          <p:stCondLst>
                                            <p:cond delay="0"/>
                                          </p:stCondLst>
                                        </p:cTn>
                                        <p:tgtEl>
                                          <p:spTgt spid="71"/>
                                        </p:tgtEl>
                                        <p:attrNameLst>
                                          <p:attrName>style.visibility</p:attrName>
                                        </p:attrNameLst>
                                      </p:cBhvr>
                                      <p:to>
                                        <p:strVal val="visible"/>
                                      </p:to>
                                    </p:set>
                                    <p:animEffect transition="in" filter="fade">
                                      <p:cBhvr>
                                        <p:cTn id="25" dur="1000"/>
                                        <p:tgtEl>
                                          <p:spTgt spid="71"/>
                                        </p:tgtEl>
                                      </p:cBhvr>
                                    </p:animEffect>
                                    <p:anim calcmode="lin" valueType="num">
                                      <p:cBhvr>
                                        <p:cTn id="26" dur="1000" fill="hold"/>
                                        <p:tgtEl>
                                          <p:spTgt spid="71"/>
                                        </p:tgtEl>
                                        <p:attrNameLst>
                                          <p:attrName>ppt_x</p:attrName>
                                        </p:attrNameLst>
                                      </p:cBhvr>
                                      <p:tavLst>
                                        <p:tav tm="0">
                                          <p:val>
                                            <p:strVal val="#ppt_x"/>
                                          </p:val>
                                        </p:tav>
                                        <p:tav tm="100000">
                                          <p:val>
                                            <p:strVal val="#ppt_x"/>
                                          </p:val>
                                        </p:tav>
                                      </p:tavLst>
                                    </p:anim>
                                    <p:anim calcmode="lin" valueType="num">
                                      <p:cBhvr>
                                        <p:cTn id="27" dur="1000" fill="hold"/>
                                        <p:tgtEl>
                                          <p:spTgt spid="71"/>
                                        </p:tgtEl>
                                        <p:attrNameLst>
                                          <p:attrName>ppt_y</p:attrName>
                                        </p:attrNameLst>
                                      </p:cBhvr>
                                      <p:tavLst>
                                        <p:tav tm="0">
                                          <p:val>
                                            <p:strVal val="#ppt_y+.1"/>
                                          </p:val>
                                        </p:tav>
                                        <p:tav tm="100000">
                                          <p:val>
                                            <p:strVal val="#ppt_y"/>
                                          </p:val>
                                        </p:tav>
                                      </p:tavLst>
                                    </p:anim>
                                  </p:childTnLst>
                                </p:cTn>
                              </p:par>
                              <p:par>
                                <p:cTn id="28" presetID="10" presetClass="entr" presetSubtype="0" fill="hold" grpId="0" nodeType="withEffect">
                                  <p:stCondLst>
                                    <p:cond delay="30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childTnLst>
                                </p:cTn>
                              </p:par>
                              <p:par>
                                <p:cTn id="31" presetID="22" presetClass="entr" presetSubtype="1" fill="hold" grpId="0" nodeType="withEffect">
                                  <p:stCondLst>
                                    <p:cond delay="300"/>
                                  </p:stCondLst>
                                  <p:childTnLst>
                                    <p:set>
                                      <p:cBhvr>
                                        <p:cTn id="32" dur="1" fill="hold">
                                          <p:stCondLst>
                                            <p:cond delay="0"/>
                                          </p:stCondLst>
                                        </p:cTn>
                                        <p:tgtEl>
                                          <p:spTgt spid="23"/>
                                        </p:tgtEl>
                                        <p:attrNameLst>
                                          <p:attrName>style.visibility</p:attrName>
                                        </p:attrNameLst>
                                      </p:cBhvr>
                                      <p:to>
                                        <p:strVal val="visible"/>
                                      </p:to>
                                    </p:set>
                                    <p:animEffect transition="in" filter="wipe(up)">
                                      <p:cBhvr>
                                        <p:cTn id="33" dur="500"/>
                                        <p:tgtEl>
                                          <p:spTgt spid="2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1000"/>
                                        <p:tgtEl>
                                          <p:spTgt spid="16"/>
                                        </p:tgtEl>
                                      </p:cBhvr>
                                    </p:animEffect>
                                  </p:childTnLst>
                                </p:cTn>
                              </p:par>
                              <p:par>
                                <p:cTn id="40" presetID="10" presetClass="entr" presetSubtype="0" fill="hold"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500"/>
                                        <p:tgtEl>
                                          <p:spTgt spid="54"/>
                                        </p:tgtEl>
                                      </p:cBhvr>
                                    </p:animEffect>
                                  </p:childTnLst>
                                </p:cTn>
                              </p:par>
                            </p:childTnLst>
                          </p:cTn>
                        </p:par>
                        <p:par>
                          <p:cTn id="43" fill="hold">
                            <p:stCondLst>
                              <p:cond delay="2100"/>
                            </p:stCondLst>
                            <p:childTnLst>
                              <p:par>
                                <p:cTn id="44" presetID="10" presetClass="entr" presetSubtype="0" fill="hold" nodeType="afterEffect">
                                  <p:stCondLst>
                                    <p:cond delay="0"/>
                                  </p:stCondLst>
                                  <p:childTnLst>
                                    <p:set>
                                      <p:cBhvr>
                                        <p:cTn id="45" dur="1" fill="hold">
                                          <p:stCondLst>
                                            <p:cond delay="0"/>
                                          </p:stCondLst>
                                        </p:cTn>
                                        <p:tgtEl>
                                          <p:spTgt spid="65"/>
                                        </p:tgtEl>
                                        <p:attrNameLst>
                                          <p:attrName>style.visibility</p:attrName>
                                        </p:attrNameLst>
                                      </p:cBhvr>
                                      <p:to>
                                        <p:strVal val="visible"/>
                                      </p:to>
                                    </p:set>
                                    <p:animEffect transition="in" filter="fade">
                                      <p:cBhvr>
                                        <p:cTn id="46" dur="500"/>
                                        <p:tgtEl>
                                          <p:spTgt spid="65"/>
                                        </p:tgtEl>
                                      </p:cBhvr>
                                    </p:animEffect>
                                  </p:childTnLst>
                                </p:cTn>
                              </p:par>
                              <p:par>
                                <p:cTn id="47" presetID="10" presetClass="entr" presetSubtype="0" fill="hold" nodeType="withEffect">
                                  <p:stCondLst>
                                    <p:cond delay="10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par>
                                <p:cTn id="50" presetID="10" presetClass="entr" presetSubtype="0" fill="hold" nodeType="withEffect">
                                  <p:stCondLst>
                                    <p:cond delay="20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par>
                                <p:cTn id="53" presetID="10" presetClass="entr" presetSubtype="0" fill="hold" nodeType="withEffect">
                                  <p:stCondLst>
                                    <p:cond delay="300"/>
                                  </p:stCondLst>
                                  <p:childTnLst>
                                    <p:set>
                                      <p:cBhvr>
                                        <p:cTn id="54" dur="1" fill="hold">
                                          <p:stCondLst>
                                            <p:cond delay="0"/>
                                          </p:stCondLst>
                                        </p:cTn>
                                        <p:tgtEl>
                                          <p:spTgt spid="68"/>
                                        </p:tgtEl>
                                        <p:attrNameLst>
                                          <p:attrName>style.visibility</p:attrName>
                                        </p:attrNameLst>
                                      </p:cBhvr>
                                      <p:to>
                                        <p:strVal val="visible"/>
                                      </p:to>
                                    </p:set>
                                    <p:animEffect transition="in" filter="fade">
                                      <p:cBhvr>
                                        <p:cTn id="55" dur="500"/>
                                        <p:tgtEl>
                                          <p:spTgt spid="68"/>
                                        </p:tgtEl>
                                      </p:cBhvr>
                                    </p:animEffect>
                                  </p:childTnLst>
                                </p:cTn>
                              </p:par>
                              <p:par>
                                <p:cTn id="56" presetID="10" presetClass="entr" presetSubtype="0" fill="hold" nodeType="withEffect">
                                  <p:stCondLst>
                                    <p:cond delay="40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childTnLst>
                          </p:cTn>
                        </p:par>
                        <p:par>
                          <p:cTn id="59" fill="hold">
                            <p:stCondLst>
                              <p:cond delay="3000"/>
                            </p:stCondLst>
                            <p:childTnLst>
                              <p:par>
                                <p:cTn id="60" presetID="10" presetClass="entr" presetSubtype="0" fill="hold" nodeType="after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par>
                                <p:cTn id="63" presetID="10" presetClass="entr" presetSubtype="0" fill="hold" nodeType="withEffect">
                                  <p:stCondLst>
                                    <p:cond delay="10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par>
                                <p:cTn id="66" presetID="10" presetClass="entr" presetSubtype="0" fill="hold" nodeType="withEffect">
                                  <p:stCondLst>
                                    <p:cond delay="20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500"/>
                                        <p:tgtEl>
                                          <p:spTgt spid="26"/>
                                        </p:tgtEl>
                                      </p:cBhvr>
                                    </p:animEffect>
                                  </p:childTnLst>
                                </p:cTn>
                              </p:par>
                            </p:childTnLst>
                          </p:cTn>
                        </p:par>
                      </p:childTnLst>
                    </p:cTn>
                  </p:par>
                  <p:par>
                    <p:cTn id="69" fill="hold">
                      <p:stCondLst>
                        <p:cond delay="indefinite"/>
                      </p:stCondLst>
                      <p:childTnLst>
                        <p:par>
                          <p:cTn id="70" fill="hold">
                            <p:stCondLst>
                              <p:cond delay="0"/>
                            </p:stCondLst>
                            <p:childTnLst>
                              <p:par>
                                <p:cTn id="71" presetID="64" presetClass="path" presetSubtype="0" accel="50000" decel="50000" fill="hold" nodeType="clickEffect">
                                  <p:stCondLst>
                                    <p:cond delay="0"/>
                                  </p:stCondLst>
                                  <p:childTnLst>
                                    <p:animMotion origin="layout" path="M 2.14872E-7 -4.8623E-6 L 0.00091 -0.5869 " pathEditMode="relative" rAng="0" ptsTypes="AA">
                                      <p:cBhvr>
                                        <p:cTn id="72" dur="2000" fill="hold"/>
                                        <p:tgtEl>
                                          <p:spTgt spid="6"/>
                                        </p:tgtEl>
                                        <p:attrNameLst>
                                          <p:attrName>ppt_x</p:attrName>
                                          <p:attrName>ppt_y</p:attrName>
                                        </p:attrNameLst>
                                      </p:cBhvr>
                                      <p:rCtr x="39" y="-29345"/>
                                    </p:animMotion>
                                  </p:childTnLst>
                                </p:cTn>
                              </p:par>
                            </p:childTnLst>
                          </p:cTn>
                        </p:par>
                      </p:childTnLst>
                    </p:cTn>
                  </p:par>
                  <p:par>
                    <p:cTn id="73" fill="hold">
                      <p:stCondLst>
                        <p:cond delay="indefinite"/>
                      </p:stCondLst>
                      <p:childTnLst>
                        <p:par>
                          <p:cTn id="74" fill="hold">
                            <p:stCondLst>
                              <p:cond delay="0"/>
                            </p:stCondLst>
                            <p:childTnLst>
                              <p:par>
                                <p:cTn id="75" presetID="64" presetClass="path" presetSubtype="0" accel="50000" decel="50000" fill="hold" nodeType="clickEffect">
                                  <p:stCondLst>
                                    <p:cond delay="0"/>
                                  </p:stCondLst>
                                  <p:childTnLst>
                                    <p:animMotion origin="layout" path="M 8.24326E-7 2.27494E-6 L -0.0267 0.50196 " pathEditMode="relative" rAng="0" ptsTypes="AA">
                                      <p:cBhvr>
                                        <p:cTn id="76" dur="2000" fill="hold"/>
                                        <p:tgtEl>
                                          <p:spTgt spid="68"/>
                                        </p:tgtEl>
                                        <p:attrNameLst>
                                          <p:attrName>ppt_x</p:attrName>
                                          <p:attrName>ppt_y</p:attrName>
                                        </p:attrNameLst>
                                      </p:cBhvr>
                                      <p:rCtr x="-1341" y="250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4" grpId="0" animBg="1"/>
      <p:bldP spid="8" grpId="0" animBg="1"/>
      <p:bldP spid="9" grpId="0" animBg="1"/>
      <p:bldP spid="11" grpId="0" animBg="1"/>
      <p:bldP spid="23" grpId="0" animBg="1"/>
      <p:bldP spid="14" grpId="0" animBg="1"/>
      <p:bldP spid="16" grpId="0"/>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ounded Rectangle 70"/>
          <p:cNvSpPr/>
          <p:nvPr/>
        </p:nvSpPr>
        <p:spPr bwMode="auto">
          <a:xfrm>
            <a:off x="5901129"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4" name="Rounded Rectangle 3"/>
          <p:cNvSpPr/>
          <p:nvPr/>
        </p:nvSpPr>
        <p:spPr bwMode="auto">
          <a:xfrm>
            <a:off x="3885013"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8" name="Rounded Rectangle 7"/>
          <p:cNvSpPr/>
          <p:nvPr/>
        </p:nvSpPr>
        <p:spPr bwMode="auto">
          <a:xfrm>
            <a:off x="4406384" y="768541"/>
            <a:ext cx="3412342" cy="2243600"/>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9" name="Rounded Rectangle 8"/>
          <p:cNvSpPr/>
          <p:nvPr/>
        </p:nvSpPr>
        <p:spPr bwMode="auto">
          <a:xfrm>
            <a:off x="3522611" y="1659427"/>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1" name="Rounded Rectangle 10"/>
          <p:cNvSpPr/>
          <p:nvPr/>
        </p:nvSpPr>
        <p:spPr bwMode="auto">
          <a:xfrm>
            <a:off x="6567364"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23" name="Rounded Rectangle 22"/>
          <p:cNvSpPr/>
          <p:nvPr/>
        </p:nvSpPr>
        <p:spPr bwMode="auto">
          <a:xfrm>
            <a:off x="4026534" y="5012872"/>
            <a:ext cx="4112093" cy="2114550"/>
          </a:xfrm>
          <a:prstGeom prst="roundRect">
            <a:avLst>
              <a:gd name="adj" fmla="val 6579"/>
            </a:avLst>
          </a:prstGeom>
          <a:noFill/>
          <a:ln w="28575">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6" name="Group 5"/>
          <p:cNvGrpSpPr/>
          <p:nvPr/>
        </p:nvGrpSpPr>
        <p:grpSpPr>
          <a:xfrm>
            <a:off x="4532292" y="5164325"/>
            <a:ext cx="722921" cy="623207"/>
            <a:chOff x="328301" y="3881331"/>
            <a:chExt cx="722921" cy="623207"/>
          </a:xfrm>
        </p:grpSpPr>
        <p:sp>
          <p:nvSpPr>
            <p:cNvPr id="5" name="Hexagon 4"/>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4" name="Oval 13"/>
          <p:cNvSpPr/>
          <p:nvPr/>
        </p:nvSpPr>
        <p:spPr bwMode="auto">
          <a:xfrm>
            <a:off x="5299307" y="880599"/>
            <a:ext cx="108857" cy="108857"/>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6" name="TextBox 15"/>
          <p:cNvSpPr txBox="1"/>
          <p:nvPr/>
        </p:nvSpPr>
        <p:spPr>
          <a:xfrm>
            <a:off x="4642804"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Windows Azure</a:t>
            </a:r>
          </a:p>
        </p:txBody>
      </p:sp>
      <p:sp>
        <p:nvSpPr>
          <p:cNvPr id="18" name="TextBox 17"/>
          <p:cNvSpPr txBox="1"/>
          <p:nvPr/>
        </p:nvSpPr>
        <p:spPr>
          <a:xfrm>
            <a:off x="870425" y="5743523"/>
            <a:ext cx="2838313" cy="221599"/>
          </a:xfrm>
          <a:prstGeom prst="rect">
            <a:avLst/>
          </a:prstGeom>
          <a:noFill/>
        </p:spPr>
        <p:txBody>
          <a:bodyPr wrap="square" lIns="0" tIns="0" rIns="0" bIns="0" rtlCol="0">
            <a:spAutoFit/>
          </a:bodyPr>
          <a:lstStyle/>
          <a:p>
            <a:pPr algn="r" defTabSz="1218987">
              <a:lnSpc>
                <a:spcPct val="80000"/>
              </a:lnSpc>
              <a:spcBef>
                <a:spcPct val="20000"/>
              </a:spcBef>
              <a:buSzPct val="80000"/>
            </a:pPr>
            <a:r>
              <a:rPr lang="en-US" dirty="0">
                <a:solidFill>
                  <a:schemeClr val="tx1">
                    <a:alpha val="99000"/>
                  </a:schemeClr>
                </a:solidFill>
              </a:rPr>
              <a:t>Your Data Center</a:t>
            </a:r>
          </a:p>
        </p:txBody>
      </p:sp>
      <p:grpSp>
        <p:nvGrpSpPr>
          <p:cNvPr id="26" name="Group 25"/>
          <p:cNvGrpSpPr/>
          <p:nvPr/>
        </p:nvGrpSpPr>
        <p:grpSpPr>
          <a:xfrm>
            <a:off x="5873033" y="5164325"/>
            <a:ext cx="722921" cy="623207"/>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29" name="Group 28"/>
          <p:cNvGrpSpPr/>
          <p:nvPr/>
        </p:nvGrpSpPr>
        <p:grpSpPr>
          <a:xfrm>
            <a:off x="5203561" y="5164325"/>
            <a:ext cx="722921" cy="623207"/>
            <a:chOff x="328301" y="3881331"/>
            <a:chExt cx="722921" cy="623207"/>
          </a:xfrm>
        </p:grpSpPr>
        <p:sp>
          <p:nvSpPr>
            <p:cNvPr id="30" name="Hexagon 29"/>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5" name="Group 34"/>
          <p:cNvGrpSpPr/>
          <p:nvPr/>
        </p:nvGrpSpPr>
        <p:grpSpPr>
          <a:xfrm>
            <a:off x="6224112" y="1731310"/>
            <a:ext cx="722921" cy="623207"/>
            <a:chOff x="328301" y="3881331"/>
            <a:chExt cx="722921" cy="623207"/>
          </a:xfrm>
        </p:grpSpPr>
        <p:sp>
          <p:nvSpPr>
            <p:cNvPr id="36" name="Hexagon 35"/>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8" name="Group 37"/>
          <p:cNvGrpSpPr/>
          <p:nvPr/>
        </p:nvGrpSpPr>
        <p:grpSpPr>
          <a:xfrm>
            <a:off x="5538312" y="1731310"/>
            <a:ext cx="722921" cy="623207"/>
            <a:chOff x="328301" y="3881331"/>
            <a:chExt cx="722921" cy="623207"/>
          </a:xfrm>
        </p:grpSpPr>
        <p:sp>
          <p:nvSpPr>
            <p:cNvPr id="39" name="Hexagon 38"/>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0" name="Picture 3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54" name="Group 53"/>
          <p:cNvGrpSpPr/>
          <p:nvPr/>
        </p:nvGrpSpPr>
        <p:grpSpPr>
          <a:xfrm>
            <a:off x="4620058" y="5927272"/>
            <a:ext cx="2948451" cy="864991"/>
            <a:chOff x="3849232" y="5927272"/>
            <a:chExt cx="2948451" cy="864991"/>
          </a:xfrm>
        </p:grpSpPr>
        <p:grpSp>
          <p:nvGrpSpPr>
            <p:cNvPr id="25" name="Group 24"/>
            <p:cNvGrpSpPr/>
            <p:nvPr/>
          </p:nvGrpSpPr>
          <p:grpSpPr>
            <a:xfrm>
              <a:off x="3849232" y="6384280"/>
              <a:ext cx="2948451" cy="407983"/>
              <a:chOff x="-830593" y="6105876"/>
              <a:chExt cx="5019459" cy="694552"/>
            </a:xfrm>
          </p:grpSpPr>
          <p:pic>
            <p:nvPicPr>
              <p:cNvPr id="20" name="Picture 1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21" name="Picture 2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nvGrpSpPr>
            <p:cNvPr id="49" name="Group 48"/>
            <p:cNvGrpSpPr/>
            <p:nvPr/>
          </p:nvGrpSpPr>
          <p:grpSpPr>
            <a:xfrm>
              <a:off x="3849232" y="5927272"/>
              <a:ext cx="2948451" cy="407983"/>
              <a:chOff x="-830593" y="6105876"/>
              <a:chExt cx="5019459" cy="694552"/>
            </a:xfrm>
          </p:grpSpPr>
          <p:pic>
            <p:nvPicPr>
              <p:cNvPr id="50" name="Picture 4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51" name="Picture 5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53" name="Picture 5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grpSp>
        <p:nvGrpSpPr>
          <p:cNvPr id="32" name="Group 31"/>
          <p:cNvGrpSpPr/>
          <p:nvPr/>
        </p:nvGrpSpPr>
        <p:grpSpPr>
          <a:xfrm>
            <a:off x="5875869" y="1141127"/>
            <a:ext cx="722921" cy="623207"/>
            <a:chOff x="328301" y="3881331"/>
            <a:chExt cx="722921" cy="623207"/>
          </a:xfrm>
        </p:grpSpPr>
        <p:sp>
          <p:nvSpPr>
            <p:cNvPr id="33" name="Hexagon 32"/>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5" name="Group 64"/>
          <p:cNvGrpSpPr/>
          <p:nvPr/>
        </p:nvGrpSpPr>
        <p:grpSpPr>
          <a:xfrm>
            <a:off x="5191583" y="1144330"/>
            <a:ext cx="722921" cy="623207"/>
            <a:chOff x="328301" y="3881331"/>
            <a:chExt cx="722921" cy="623207"/>
          </a:xfrm>
        </p:grpSpPr>
        <p:sp>
          <p:nvSpPr>
            <p:cNvPr id="66" name="Hexagon 65"/>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7" name="Picture 6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8" name="Group 67"/>
          <p:cNvGrpSpPr/>
          <p:nvPr/>
        </p:nvGrpSpPr>
        <p:grpSpPr>
          <a:xfrm>
            <a:off x="6560346" y="1129416"/>
            <a:ext cx="722921" cy="623207"/>
            <a:chOff x="328301" y="3881331"/>
            <a:chExt cx="722921" cy="623207"/>
          </a:xfrm>
        </p:grpSpPr>
        <p:sp>
          <p:nvSpPr>
            <p:cNvPr id="69" name="Hexagon 6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Tree>
    <p:extLst>
      <p:ext uri="{BB962C8B-B14F-4D97-AF65-F5344CB8AC3E}">
        <p14:creationId xmlns:p14="http://schemas.microsoft.com/office/powerpoint/2010/main" val="397952679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0 0 L -0.25 0 E" pathEditMode="relative" ptsTypes="">
                                      <p:cBhvr>
                                        <p:cTn id="6" dur="2000" fill="hold"/>
                                        <p:tgtEl>
                                          <p:spTgt spid="71"/>
                                        </p:tgtEl>
                                        <p:attrNameLst>
                                          <p:attrName>ppt_x</p:attrName>
                                          <p:attrName>ppt_y</p:attrName>
                                        </p:attrNameLst>
                                      </p:cBhvr>
                                    </p:animMotion>
                                  </p:childTnLst>
                                </p:cTn>
                              </p:par>
                              <p:par>
                                <p:cTn id="7" presetID="35" presetClass="path" presetSubtype="0" accel="50000" decel="50000" fill="hold" grpId="0" nodeType="withEffect">
                                  <p:stCondLst>
                                    <p:cond delay="200"/>
                                  </p:stCondLst>
                                  <p:childTnLst>
                                    <p:animMotion origin="layout" path="M 0 0 L -0.25 0 E" pathEditMode="relative" ptsTypes="">
                                      <p:cBhvr>
                                        <p:cTn id="8" dur="2000" fill="hold"/>
                                        <p:tgtEl>
                                          <p:spTgt spid="4"/>
                                        </p:tgtEl>
                                        <p:attrNameLst>
                                          <p:attrName>ppt_x</p:attrName>
                                          <p:attrName>ppt_y</p:attrName>
                                        </p:attrNameLst>
                                      </p:cBhvr>
                                    </p:animMotion>
                                  </p:childTnLst>
                                </p:cTn>
                              </p:par>
                              <p:par>
                                <p:cTn id="9" presetID="35" presetClass="path" presetSubtype="0" accel="50000" decel="50000" fill="hold" grpId="0" nodeType="withEffect">
                                  <p:stCondLst>
                                    <p:cond delay="100"/>
                                  </p:stCondLst>
                                  <p:childTnLst>
                                    <p:animMotion origin="layout" path="M 0 0 L -0.25 0 E" pathEditMode="relative" ptsTypes="">
                                      <p:cBhvr>
                                        <p:cTn id="10" dur="2000" fill="hold"/>
                                        <p:tgtEl>
                                          <p:spTgt spid="8"/>
                                        </p:tgtEl>
                                        <p:attrNameLst>
                                          <p:attrName>ppt_x</p:attrName>
                                          <p:attrName>ppt_y</p:attrName>
                                        </p:attrNameLst>
                                      </p:cBhvr>
                                    </p:animMotion>
                                  </p:childTnLst>
                                </p:cTn>
                              </p:par>
                              <p:par>
                                <p:cTn id="11" presetID="35" presetClass="path" presetSubtype="0" accel="50000" decel="50000" fill="hold" grpId="0" nodeType="withEffect">
                                  <p:stCondLst>
                                    <p:cond delay="250"/>
                                  </p:stCondLst>
                                  <p:childTnLst>
                                    <p:animMotion origin="layout" path="M 0 0 L -0.25 0 E" pathEditMode="relative" ptsTypes="">
                                      <p:cBhvr>
                                        <p:cTn id="12" dur="2000" fill="hold"/>
                                        <p:tgtEl>
                                          <p:spTgt spid="9"/>
                                        </p:tgtEl>
                                        <p:attrNameLst>
                                          <p:attrName>ppt_x</p:attrName>
                                          <p:attrName>ppt_y</p:attrName>
                                        </p:attrNameLst>
                                      </p:cBhvr>
                                    </p:animMotion>
                                  </p:childTnLst>
                                </p:cTn>
                              </p:par>
                              <p:par>
                                <p:cTn id="13" presetID="35" presetClass="path" presetSubtype="0" accel="50000" decel="50000" fill="hold" grpId="0" nodeType="withEffect">
                                  <p:stCondLst>
                                    <p:cond delay="0"/>
                                  </p:stCondLst>
                                  <p:childTnLst>
                                    <p:animMotion origin="layout" path="M 0 0 L -0.25 0 E" pathEditMode="relative" ptsTypes="">
                                      <p:cBhvr>
                                        <p:cTn id="14" dur="2000" fill="hold"/>
                                        <p:tgtEl>
                                          <p:spTgt spid="11"/>
                                        </p:tgtEl>
                                        <p:attrNameLst>
                                          <p:attrName>ppt_x</p:attrName>
                                          <p:attrName>ppt_y</p:attrName>
                                        </p:attrNameLst>
                                      </p:cBhvr>
                                    </p:animMotion>
                                  </p:childTnLst>
                                </p:cTn>
                              </p:par>
                              <p:par>
                                <p:cTn id="15" presetID="35" presetClass="path" presetSubtype="0" accel="50000" decel="50000" fill="hold" grpId="0" nodeType="withEffect">
                                  <p:stCondLst>
                                    <p:cond delay="0"/>
                                  </p:stCondLst>
                                  <p:childTnLst>
                                    <p:animMotion origin="layout" path="M 0 0 L -0.25 0 E" pathEditMode="relative" ptsTypes="">
                                      <p:cBhvr>
                                        <p:cTn id="16" dur="2000" fill="hold"/>
                                        <p:tgtEl>
                                          <p:spTgt spid="14"/>
                                        </p:tgtEl>
                                        <p:attrNameLst>
                                          <p:attrName>ppt_x</p:attrName>
                                          <p:attrName>ppt_y</p:attrName>
                                        </p:attrNameLst>
                                      </p:cBhvr>
                                    </p:animMotion>
                                  </p:childTnLst>
                                </p:cTn>
                              </p:par>
                              <p:par>
                                <p:cTn id="17" presetID="35" presetClass="path" presetSubtype="0" accel="50000" decel="50000" fill="hold" grpId="0" nodeType="withEffect">
                                  <p:stCondLst>
                                    <p:cond delay="0"/>
                                  </p:stCondLst>
                                  <p:childTnLst>
                                    <p:animMotion origin="layout" path="M 0 0 L -0.25 0 E" pathEditMode="relative" ptsTypes="">
                                      <p:cBhvr>
                                        <p:cTn id="18" dur="2000" fill="hold"/>
                                        <p:tgtEl>
                                          <p:spTgt spid="16"/>
                                        </p:tgtEl>
                                        <p:attrNameLst>
                                          <p:attrName>ppt_x</p:attrName>
                                          <p:attrName>ppt_y</p:attrName>
                                        </p:attrNameLst>
                                      </p:cBhvr>
                                    </p:animMotion>
                                  </p:childTnLst>
                                </p:cTn>
                              </p:par>
                              <p:par>
                                <p:cTn id="19" presetID="35" presetClass="path" presetSubtype="0" accel="50000" decel="50000" fill="hold" nodeType="withEffect">
                                  <p:stCondLst>
                                    <p:cond delay="0"/>
                                  </p:stCondLst>
                                  <p:childTnLst>
                                    <p:animMotion origin="layout" path="M 0 0 L -0.25 0 E" pathEditMode="relative" ptsTypes="">
                                      <p:cBhvr>
                                        <p:cTn id="20" dur="2000" fill="hold"/>
                                        <p:tgtEl>
                                          <p:spTgt spid="35"/>
                                        </p:tgtEl>
                                        <p:attrNameLst>
                                          <p:attrName>ppt_x</p:attrName>
                                          <p:attrName>ppt_y</p:attrName>
                                        </p:attrNameLst>
                                      </p:cBhvr>
                                    </p:animMotion>
                                  </p:childTnLst>
                                </p:cTn>
                              </p:par>
                              <p:par>
                                <p:cTn id="21" presetID="35" presetClass="path" presetSubtype="0" accel="50000" decel="50000" fill="hold" nodeType="withEffect">
                                  <p:stCondLst>
                                    <p:cond delay="0"/>
                                  </p:stCondLst>
                                  <p:childTnLst>
                                    <p:animMotion origin="layout" path="M 0 0 L -0.25 0 E" pathEditMode="relative" ptsTypes="">
                                      <p:cBhvr>
                                        <p:cTn id="22" dur="2000" fill="hold"/>
                                        <p:tgtEl>
                                          <p:spTgt spid="38"/>
                                        </p:tgtEl>
                                        <p:attrNameLst>
                                          <p:attrName>ppt_x</p:attrName>
                                          <p:attrName>ppt_y</p:attrName>
                                        </p:attrNameLst>
                                      </p:cBhvr>
                                    </p:animMotion>
                                  </p:childTnLst>
                                </p:cTn>
                              </p:par>
                              <p:par>
                                <p:cTn id="23" presetID="35" presetClass="path" presetSubtype="0" accel="50000" decel="50000" fill="hold" nodeType="withEffect">
                                  <p:stCondLst>
                                    <p:cond delay="0"/>
                                  </p:stCondLst>
                                  <p:childTnLst>
                                    <p:animMotion origin="layout" path="M 0 0 L -0.25 0 E" pathEditMode="relative" ptsTypes="">
                                      <p:cBhvr>
                                        <p:cTn id="24" dur="2000" fill="hold"/>
                                        <p:tgtEl>
                                          <p:spTgt spid="32"/>
                                        </p:tgtEl>
                                        <p:attrNameLst>
                                          <p:attrName>ppt_x</p:attrName>
                                          <p:attrName>ppt_y</p:attrName>
                                        </p:attrNameLst>
                                      </p:cBhvr>
                                    </p:animMotion>
                                  </p:childTnLst>
                                </p:cTn>
                              </p:par>
                              <p:par>
                                <p:cTn id="25" presetID="35" presetClass="path" presetSubtype="0" accel="50000" decel="50000" fill="hold" nodeType="withEffect">
                                  <p:stCondLst>
                                    <p:cond delay="0"/>
                                  </p:stCondLst>
                                  <p:childTnLst>
                                    <p:animMotion origin="layout" path="M 0 0 L -0.25 0 E" pathEditMode="relative" ptsTypes="">
                                      <p:cBhvr>
                                        <p:cTn id="26" dur="2000" fill="hold"/>
                                        <p:tgtEl>
                                          <p:spTgt spid="65"/>
                                        </p:tgtEl>
                                        <p:attrNameLst>
                                          <p:attrName>ppt_x</p:attrName>
                                          <p:attrName>ppt_y</p:attrName>
                                        </p:attrNameLst>
                                      </p:cBhvr>
                                    </p:animMotion>
                                  </p:childTnLst>
                                </p:cTn>
                              </p:par>
                              <p:par>
                                <p:cTn id="27" presetID="35" presetClass="path" presetSubtype="0" accel="50000" decel="50000" fill="hold" nodeType="withEffect">
                                  <p:stCondLst>
                                    <p:cond delay="0"/>
                                  </p:stCondLst>
                                  <p:childTnLst>
                                    <p:animMotion origin="layout" path="M 0 0 L -0.25 0 E" pathEditMode="relative" ptsTypes="">
                                      <p:cBhvr>
                                        <p:cTn id="28" dur="2000" fill="hold"/>
                                        <p:tgtEl>
                                          <p:spTgt spid="6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4" grpId="0" animBg="1"/>
      <p:bldP spid="8" grpId="0" animBg="1"/>
      <p:bldP spid="9" grpId="0" animBg="1"/>
      <p:bldP spid="11" grpId="0" animBg="1"/>
      <p:bldP spid="14" grpId="0" animBg="1"/>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bwMode="auto">
          <a:xfrm>
            <a:off x="4026534" y="5012872"/>
            <a:ext cx="4112093" cy="2114550"/>
          </a:xfrm>
          <a:prstGeom prst="roundRect">
            <a:avLst>
              <a:gd name="adj" fmla="val 6579"/>
            </a:avLst>
          </a:prstGeom>
          <a:noFill/>
          <a:ln w="28575">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6" name="Group 5"/>
          <p:cNvGrpSpPr/>
          <p:nvPr/>
        </p:nvGrpSpPr>
        <p:grpSpPr>
          <a:xfrm>
            <a:off x="4532756" y="5164967"/>
            <a:ext cx="722921" cy="623207"/>
            <a:chOff x="328301" y="3881331"/>
            <a:chExt cx="722921" cy="623207"/>
          </a:xfrm>
        </p:grpSpPr>
        <p:sp>
          <p:nvSpPr>
            <p:cNvPr id="5" name="Hexagon 4"/>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8" name="TextBox 17"/>
          <p:cNvSpPr txBox="1"/>
          <p:nvPr/>
        </p:nvSpPr>
        <p:spPr>
          <a:xfrm>
            <a:off x="870425" y="5743523"/>
            <a:ext cx="2838313" cy="221599"/>
          </a:xfrm>
          <a:prstGeom prst="rect">
            <a:avLst/>
          </a:prstGeom>
          <a:noFill/>
        </p:spPr>
        <p:txBody>
          <a:bodyPr wrap="square" lIns="0" tIns="0" rIns="0" bIns="0" rtlCol="0">
            <a:spAutoFit/>
          </a:bodyPr>
          <a:lstStyle/>
          <a:p>
            <a:pPr algn="r" defTabSz="1218987">
              <a:lnSpc>
                <a:spcPct val="80000"/>
              </a:lnSpc>
              <a:spcBef>
                <a:spcPct val="20000"/>
              </a:spcBef>
              <a:buSzPct val="80000"/>
            </a:pPr>
            <a:r>
              <a:rPr lang="en-US" dirty="0">
                <a:solidFill>
                  <a:schemeClr val="tx1">
                    <a:alpha val="99000"/>
                  </a:schemeClr>
                </a:solidFill>
              </a:rPr>
              <a:t>Your Data Center</a:t>
            </a:r>
          </a:p>
        </p:txBody>
      </p:sp>
      <p:grpSp>
        <p:nvGrpSpPr>
          <p:cNvPr id="26" name="Group 25"/>
          <p:cNvGrpSpPr/>
          <p:nvPr/>
        </p:nvGrpSpPr>
        <p:grpSpPr>
          <a:xfrm>
            <a:off x="5873033" y="5164325"/>
            <a:ext cx="722921" cy="623207"/>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29" name="Group 28"/>
          <p:cNvGrpSpPr/>
          <p:nvPr/>
        </p:nvGrpSpPr>
        <p:grpSpPr>
          <a:xfrm>
            <a:off x="5203561" y="5164325"/>
            <a:ext cx="722921" cy="623207"/>
            <a:chOff x="328301" y="3881331"/>
            <a:chExt cx="722921" cy="623207"/>
          </a:xfrm>
        </p:grpSpPr>
        <p:sp>
          <p:nvSpPr>
            <p:cNvPr id="30" name="Hexagon 29"/>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54" name="Group 53"/>
          <p:cNvGrpSpPr/>
          <p:nvPr/>
        </p:nvGrpSpPr>
        <p:grpSpPr>
          <a:xfrm>
            <a:off x="4620058" y="5927272"/>
            <a:ext cx="2948451" cy="864991"/>
            <a:chOff x="3849232" y="5927272"/>
            <a:chExt cx="2948451" cy="864991"/>
          </a:xfrm>
        </p:grpSpPr>
        <p:grpSp>
          <p:nvGrpSpPr>
            <p:cNvPr id="25" name="Group 24"/>
            <p:cNvGrpSpPr/>
            <p:nvPr/>
          </p:nvGrpSpPr>
          <p:grpSpPr>
            <a:xfrm>
              <a:off x="3849232" y="6384280"/>
              <a:ext cx="2948451" cy="407983"/>
              <a:chOff x="-830593" y="6105876"/>
              <a:chExt cx="5019459" cy="694552"/>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21" name="Picture 2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nvGrpSpPr>
            <p:cNvPr id="49" name="Group 48"/>
            <p:cNvGrpSpPr/>
            <p:nvPr/>
          </p:nvGrpSpPr>
          <p:grpSpPr>
            <a:xfrm>
              <a:off x="3849232" y="5927272"/>
              <a:ext cx="2948451" cy="407983"/>
              <a:chOff x="-830593" y="6105876"/>
              <a:chExt cx="5019459" cy="694552"/>
            </a:xfrm>
          </p:grpSpPr>
          <p:pic>
            <p:nvPicPr>
              <p:cNvPr id="50" name="Picture 4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51" name="Picture 5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53" name="Picture 5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sp>
        <p:nvSpPr>
          <p:cNvPr id="71" name="Rounded Rectangle 70"/>
          <p:cNvSpPr/>
          <p:nvPr/>
        </p:nvSpPr>
        <p:spPr bwMode="auto">
          <a:xfrm>
            <a:off x="2847964"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4" name="Rounded Rectangle 3"/>
          <p:cNvSpPr/>
          <p:nvPr/>
        </p:nvSpPr>
        <p:spPr bwMode="auto">
          <a:xfrm>
            <a:off x="841374"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8" name="Rounded Rectangle 7"/>
          <p:cNvSpPr/>
          <p:nvPr/>
        </p:nvSpPr>
        <p:spPr bwMode="auto">
          <a:xfrm>
            <a:off x="1362745" y="768541"/>
            <a:ext cx="3412342" cy="2243600"/>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9" name="Rounded Rectangle 8"/>
          <p:cNvSpPr/>
          <p:nvPr/>
        </p:nvSpPr>
        <p:spPr bwMode="auto">
          <a:xfrm>
            <a:off x="474209" y="1659427"/>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1" name="Rounded Rectangle 10"/>
          <p:cNvSpPr/>
          <p:nvPr/>
        </p:nvSpPr>
        <p:spPr bwMode="auto">
          <a:xfrm>
            <a:off x="3518962"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6" name="TextBox 15"/>
          <p:cNvSpPr txBox="1"/>
          <p:nvPr/>
        </p:nvSpPr>
        <p:spPr>
          <a:xfrm>
            <a:off x="1594402"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Windows Azure</a:t>
            </a:r>
          </a:p>
        </p:txBody>
      </p:sp>
      <p:sp>
        <p:nvSpPr>
          <p:cNvPr id="52" name="Rounded Rectangle 51"/>
          <p:cNvSpPr/>
          <p:nvPr/>
        </p:nvSpPr>
        <p:spPr bwMode="auto">
          <a:xfrm>
            <a:off x="8803036"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5" name="Rounded Rectangle 54"/>
          <p:cNvSpPr/>
          <p:nvPr/>
        </p:nvSpPr>
        <p:spPr bwMode="auto">
          <a:xfrm>
            <a:off x="6827392"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6" name="Rounded Rectangle 55"/>
          <p:cNvSpPr/>
          <p:nvPr/>
        </p:nvSpPr>
        <p:spPr bwMode="auto">
          <a:xfrm>
            <a:off x="7348763" y="768541"/>
            <a:ext cx="3412342" cy="2102771"/>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7" name="Rounded Rectangle 56"/>
          <p:cNvSpPr/>
          <p:nvPr/>
        </p:nvSpPr>
        <p:spPr bwMode="auto">
          <a:xfrm>
            <a:off x="7094038" y="1959278"/>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8" name="Rounded Rectangle 57"/>
          <p:cNvSpPr/>
          <p:nvPr/>
        </p:nvSpPr>
        <p:spPr bwMode="auto">
          <a:xfrm>
            <a:off x="9548565"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62" name="TextBox 61"/>
          <p:cNvSpPr txBox="1"/>
          <p:nvPr/>
        </p:nvSpPr>
        <p:spPr>
          <a:xfrm>
            <a:off x="7585183"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Other Service Providers</a:t>
            </a:r>
          </a:p>
        </p:txBody>
      </p:sp>
      <p:grpSp>
        <p:nvGrpSpPr>
          <p:cNvPr id="63" name="Group 62"/>
          <p:cNvGrpSpPr/>
          <p:nvPr/>
        </p:nvGrpSpPr>
        <p:grpSpPr>
          <a:xfrm>
            <a:off x="9166491" y="1731310"/>
            <a:ext cx="722921" cy="623207"/>
            <a:chOff x="328301" y="3881331"/>
            <a:chExt cx="722921" cy="623207"/>
          </a:xfrm>
        </p:grpSpPr>
        <p:sp>
          <p:nvSpPr>
            <p:cNvPr id="72" name="Hexagon 71"/>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3" name="Picture 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74" name="Group 73"/>
          <p:cNvGrpSpPr/>
          <p:nvPr/>
        </p:nvGrpSpPr>
        <p:grpSpPr>
          <a:xfrm>
            <a:off x="8480691" y="1731310"/>
            <a:ext cx="722921" cy="623207"/>
            <a:chOff x="328301" y="3881331"/>
            <a:chExt cx="722921" cy="623207"/>
          </a:xfrm>
        </p:grpSpPr>
        <p:sp>
          <p:nvSpPr>
            <p:cNvPr id="75" name="Hexagon 74"/>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6" name="Picture 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80" name="Group 79"/>
          <p:cNvGrpSpPr/>
          <p:nvPr/>
        </p:nvGrpSpPr>
        <p:grpSpPr>
          <a:xfrm>
            <a:off x="8825644" y="1130883"/>
            <a:ext cx="722921" cy="623207"/>
            <a:chOff x="328301" y="3881331"/>
            <a:chExt cx="722921" cy="623207"/>
          </a:xfrm>
        </p:grpSpPr>
        <p:sp>
          <p:nvSpPr>
            <p:cNvPr id="81" name="Hexagon 80"/>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4" name="Oval 13"/>
          <p:cNvSpPr/>
          <p:nvPr/>
        </p:nvSpPr>
        <p:spPr bwMode="auto">
          <a:xfrm>
            <a:off x="2255668" y="880599"/>
            <a:ext cx="108857" cy="108857"/>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grpSp>
        <p:nvGrpSpPr>
          <p:cNvPr id="35" name="Group 34"/>
          <p:cNvGrpSpPr/>
          <p:nvPr/>
        </p:nvGrpSpPr>
        <p:grpSpPr>
          <a:xfrm>
            <a:off x="3178089" y="1731310"/>
            <a:ext cx="722921" cy="623207"/>
            <a:chOff x="328301" y="3881331"/>
            <a:chExt cx="722921" cy="623207"/>
          </a:xfrm>
        </p:grpSpPr>
        <p:sp>
          <p:nvSpPr>
            <p:cNvPr id="36" name="Hexagon 35"/>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8" name="Group 37"/>
          <p:cNvGrpSpPr/>
          <p:nvPr/>
        </p:nvGrpSpPr>
        <p:grpSpPr>
          <a:xfrm>
            <a:off x="2492289" y="1731310"/>
            <a:ext cx="722921" cy="623207"/>
            <a:chOff x="328301" y="3881331"/>
            <a:chExt cx="722921" cy="623207"/>
          </a:xfrm>
        </p:grpSpPr>
        <p:sp>
          <p:nvSpPr>
            <p:cNvPr id="39" name="Hexagon 38"/>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2" name="Group 31"/>
          <p:cNvGrpSpPr/>
          <p:nvPr/>
        </p:nvGrpSpPr>
        <p:grpSpPr>
          <a:xfrm>
            <a:off x="2832227" y="1141127"/>
            <a:ext cx="722921" cy="623207"/>
            <a:chOff x="328301" y="3881331"/>
            <a:chExt cx="722921" cy="623207"/>
          </a:xfrm>
        </p:grpSpPr>
        <p:sp>
          <p:nvSpPr>
            <p:cNvPr id="33" name="Hexagon 32"/>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a:solidFill>
              <a:schemeClr val="tx1">
                <a:alpha val="10000"/>
              </a:schemeClr>
            </a:solidFill>
            <a:ln>
              <a:noFill/>
              <a:headEnd type="none" w="med" len="med"/>
              <a:tailEnd type="none" w="med" len="med"/>
            </a:ln>
            <a:effectLst/>
          </p:spPr>
        </p:pic>
      </p:grpSp>
      <p:grpSp>
        <p:nvGrpSpPr>
          <p:cNvPr id="65" name="Group 64"/>
          <p:cNvGrpSpPr/>
          <p:nvPr/>
        </p:nvGrpSpPr>
        <p:grpSpPr>
          <a:xfrm>
            <a:off x="2145560" y="1142889"/>
            <a:ext cx="722921" cy="623207"/>
            <a:chOff x="328301" y="3881331"/>
            <a:chExt cx="722921" cy="623207"/>
          </a:xfrm>
        </p:grpSpPr>
        <p:sp>
          <p:nvSpPr>
            <p:cNvPr id="66" name="Hexagon 65"/>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8" name="Group 67"/>
          <p:cNvGrpSpPr/>
          <p:nvPr/>
        </p:nvGrpSpPr>
        <p:grpSpPr>
          <a:xfrm>
            <a:off x="3514323" y="1132409"/>
            <a:ext cx="722921" cy="623207"/>
            <a:chOff x="328301" y="3881331"/>
            <a:chExt cx="722921" cy="623207"/>
          </a:xfrm>
        </p:grpSpPr>
        <p:sp>
          <p:nvSpPr>
            <p:cNvPr id="69" name="Hexagon 6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Tree>
    <p:extLst>
      <p:ext uri="{BB962C8B-B14F-4D97-AF65-F5344CB8AC3E}">
        <p14:creationId xmlns:p14="http://schemas.microsoft.com/office/powerpoint/2010/main" val="2968534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anim calcmode="lin" valueType="num">
                                      <p:cBhvr>
                                        <p:cTn id="8" dur="1000" fill="hold"/>
                                        <p:tgtEl>
                                          <p:spTgt spid="55"/>
                                        </p:tgtEl>
                                        <p:attrNameLst>
                                          <p:attrName>ppt_x</p:attrName>
                                        </p:attrNameLst>
                                      </p:cBhvr>
                                      <p:tavLst>
                                        <p:tav tm="0">
                                          <p:val>
                                            <p:strVal val="#ppt_x"/>
                                          </p:val>
                                        </p:tav>
                                        <p:tav tm="100000">
                                          <p:val>
                                            <p:strVal val="#ppt_x"/>
                                          </p:val>
                                        </p:tav>
                                      </p:tavLst>
                                    </p:anim>
                                    <p:anim calcmode="lin" valueType="num">
                                      <p:cBhvr>
                                        <p:cTn id="9" dur="1000" fill="hold"/>
                                        <p:tgtEl>
                                          <p:spTgt spid="5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1200"/>
                                        <p:tgtEl>
                                          <p:spTgt spid="58"/>
                                        </p:tgtEl>
                                      </p:cBhvr>
                                    </p:animEffect>
                                    <p:anim calcmode="lin" valueType="num">
                                      <p:cBhvr>
                                        <p:cTn id="13" dur="1200" fill="hold"/>
                                        <p:tgtEl>
                                          <p:spTgt spid="58"/>
                                        </p:tgtEl>
                                        <p:attrNameLst>
                                          <p:attrName>ppt_x</p:attrName>
                                        </p:attrNameLst>
                                      </p:cBhvr>
                                      <p:tavLst>
                                        <p:tav tm="0">
                                          <p:val>
                                            <p:strVal val="#ppt_x"/>
                                          </p:val>
                                        </p:tav>
                                        <p:tav tm="100000">
                                          <p:val>
                                            <p:strVal val="#ppt_x"/>
                                          </p:val>
                                        </p:tav>
                                      </p:tavLst>
                                    </p:anim>
                                    <p:anim calcmode="lin" valueType="num">
                                      <p:cBhvr>
                                        <p:cTn id="14" dur="1200" fill="hold"/>
                                        <p:tgtEl>
                                          <p:spTgt spid="58"/>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10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1750"/>
                                        <p:tgtEl>
                                          <p:spTgt spid="56"/>
                                        </p:tgtEl>
                                      </p:cBhvr>
                                    </p:animEffect>
                                  </p:childTnLst>
                                </p:cTn>
                              </p:par>
                              <p:par>
                                <p:cTn id="18" presetID="42" presetClass="entr" presetSubtype="0" fill="hold" grpId="0" nodeType="withEffect">
                                  <p:stCondLst>
                                    <p:cond delay="200"/>
                                  </p:stCondLst>
                                  <p:childTnLst>
                                    <p:set>
                                      <p:cBhvr>
                                        <p:cTn id="19" dur="1" fill="hold">
                                          <p:stCondLst>
                                            <p:cond delay="0"/>
                                          </p:stCondLst>
                                        </p:cTn>
                                        <p:tgtEl>
                                          <p:spTgt spid="57"/>
                                        </p:tgtEl>
                                        <p:attrNameLst>
                                          <p:attrName>style.visibility</p:attrName>
                                        </p:attrNameLst>
                                      </p:cBhvr>
                                      <p:to>
                                        <p:strVal val="visible"/>
                                      </p:to>
                                    </p:set>
                                    <p:animEffect transition="in" filter="fade">
                                      <p:cBhvr>
                                        <p:cTn id="20" dur="1000"/>
                                        <p:tgtEl>
                                          <p:spTgt spid="57"/>
                                        </p:tgtEl>
                                      </p:cBhvr>
                                    </p:animEffect>
                                    <p:anim calcmode="lin" valueType="num">
                                      <p:cBhvr>
                                        <p:cTn id="21" dur="1000" fill="hold"/>
                                        <p:tgtEl>
                                          <p:spTgt spid="57"/>
                                        </p:tgtEl>
                                        <p:attrNameLst>
                                          <p:attrName>ppt_x</p:attrName>
                                        </p:attrNameLst>
                                      </p:cBhvr>
                                      <p:tavLst>
                                        <p:tav tm="0">
                                          <p:val>
                                            <p:strVal val="#ppt_x"/>
                                          </p:val>
                                        </p:tav>
                                        <p:tav tm="100000">
                                          <p:val>
                                            <p:strVal val="#ppt_x"/>
                                          </p:val>
                                        </p:tav>
                                      </p:tavLst>
                                    </p:anim>
                                    <p:anim calcmode="lin" valueType="num">
                                      <p:cBhvr>
                                        <p:cTn id="22" dur="1000" fill="hold"/>
                                        <p:tgtEl>
                                          <p:spTgt spid="57"/>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30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750"/>
                                        <p:tgtEl>
                                          <p:spTgt spid="52"/>
                                        </p:tgtEl>
                                      </p:cBhvr>
                                    </p:animEffect>
                                    <p:anim calcmode="lin" valueType="num">
                                      <p:cBhvr>
                                        <p:cTn id="26" dur="750" fill="hold"/>
                                        <p:tgtEl>
                                          <p:spTgt spid="52"/>
                                        </p:tgtEl>
                                        <p:attrNameLst>
                                          <p:attrName>ppt_x</p:attrName>
                                        </p:attrNameLst>
                                      </p:cBhvr>
                                      <p:tavLst>
                                        <p:tav tm="0">
                                          <p:val>
                                            <p:strVal val="#ppt_x"/>
                                          </p:val>
                                        </p:tav>
                                        <p:tav tm="100000">
                                          <p:val>
                                            <p:strVal val="#ppt_x"/>
                                          </p:val>
                                        </p:tav>
                                      </p:tavLst>
                                    </p:anim>
                                    <p:anim calcmode="lin" valueType="num">
                                      <p:cBhvr>
                                        <p:cTn id="27" dur="750" fill="hold"/>
                                        <p:tgtEl>
                                          <p:spTgt spid="52"/>
                                        </p:tgtEl>
                                        <p:attrNameLst>
                                          <p:attrName>ppt_y</p:attrName>
                                        </p:attrNameLst>
                                      </p:cBhvr>
                                      <p:tavLst>
                                        <p:tav tm="0">
                                          <p:val>
                                            <p:strVal val="#ppt_y+.1"/>
                                          </p:val>
                                        </p:tav>
                                        <p:tav tm="100000">
                                          <p:val>
                                            <p:strVal val="#ppt_y"/>
                                          </p:val>
                                        </p:tav>
                                      </p:tavLst>
                                    </p:anim>
                                  </p:childTnLst>
                                </p:cTn>
                              </p:par>
                              <p:par>
                                <p:cTn id="28" presetID="10" presetClass="entr" presetSubtype="0" fill="hold" grpId="0"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1000"/>
                                        <p:tgtEl>
                                          <p:spTgt spid="62"/>
                                        </p:tgtEl>
                                      </p:cBhvr>
                                    </p:animEffect>
                                  </p:childTnLst>
                                </p:cTn>
                              </p:par>
                            </p:childTnLst>
                          </p:cTn>
                        </p:par>
                        <p:par>
                          <p:cTn id="31" fill="hold">
                            <p:stCondLst>
                              <p:cond delay="1850"/>
                            </p:stCondLst>
                            <p:childTnLst>
                              <p:par>
                                <p:cTn id="32" presetID="10" presetClass="entr" presetSubtype="0" fill="hold" nodeType="afterEffect">
                                  <p:stCondLst>
                                    <p:cond delay="0"/>
                                  </p:stCondLst>
                                  <p:childTnLst>
                                    <p:set>
                                      <p:cBhvr>
                                        <p:cTn id="33" dur="1" fill="hold">
                                          <p:stCondLst>
                                            <p:cond delay="0"/>
                                          </p:stCondLst>
                                        </p:cTn>
                                        <p:tgtEl>
                                          <p:spTgt spid="80"/>
                                        </p:tgtEl>
                                        <p:attrNameLst>
                                          <p:attrName>style.visibility</p:attrName>
                                        </p:attrNameLst>
                                      </p:cBhvr>
                                      <p:to>
                                        <p:strVal val="visible"/>
                                      </p:to>
                                    </p:set>
                                    <p:animEffect transition="in" filter="fade">
                                      <p:cBhvr>
                                        <p:cTn id="34" dur="500"/>
                                        <p:tgtEl>
                                          <p:spTgt spid="80"/>
                                        </p:tgtEl>
                                      </p:cBhvr>
                                    </p:animEffect>
                                  </p:childTnLst>
                                </p:cTn>
                              </p:par>
                              <p:par>
                                <p:cTn id="35" presetID="10" presetClass="entr" presetSubtype="0" fill="hold" nodeType="withEffect">
                                  <p:stCondLst>
                                    <p:cond delay="10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par>
                                <p:cTn id="38" presetID="10" presetClass="entr" presetSubtype="0" fill="hold" nodeType="withEffect">
                                  <p:stCondLst>
                                    <p:cond delay="200"/>
                                  </p:stCondLst>
                                  <p:childTnLst>
                                    <p:set>
                                      <p:cBhvr>
                                        <p:cTn id="39" dur="1" fill="hold">
                                          <p:stCondLst>
                                            <p:cond delay="0"/>
                                          </p:stCondLst>
                                        </p:cTn>
                                        <p:tgtEl>
                                          <p:spTgt spid="74"/>
                                        </p:tgtEl>
                                        <p:attrNameLst>
                                          <p:attrName>style.visibility</p:attrName>
                                        </p:attrNameLst>
                                      </p:cBhvr>
                                      <p:to>
                                        <p:strVal val="visible"/>
                                      </p:to>
                                    </p:set>
                                    <p:animEffect transition="in" filter="fade">
                                      <p:cBhvr>
                                        <p:cTn id="40" dur="500"/>
                                        <p:tgtEl>
                                          <p:spTgt spid="74"/>
                                        </p:tgtEl>
                                      </p:cBhvr>
                                    </p:animEffect>
                                  </p:childTnLst>
                                </p:cTn>
                              </p:par>
                            </p:childTnLst>
                          </p:cTn>
                        </p:par>
                      </p:childTnLst>
                    </p:cTn>
                  </p:par>
                  <p:par>
                    <p:cTn id="41" fill="hold">
                      <p:stCondLst>
                        <p:cond delay="indefinite"/>
                      </p:stCondLst>
                      <p:childTnLst>
                        <p:par>
                          <p:cTn id="42" fill="hold">
                            <p:stCondLst>
                              <p:cond delay="0"/>
                            </p:stCondLst>
                            <p:childTnLst>
                              <p:par>
                                <p:cTn id="43" presetID="35" presetClass="path" presetSubtype="0" accel="50000" decel="50000" fill="hold" nodeType="clickEffect">
                                  <p:stCondLst>
                                    <p:cond delay="0"/>
                                  </p:stCondLst>
                                  <p:childTnLst>
                                    <p:animMotion origin="layout" path="M 2.91667E-6 -3.28707E-6 L 0.37981 -3.28707E-6 " pathEditMode="relative" rAng="0" ptsTypes="AA">
                                      <p:cBhvr>
                                        <p:cTn id="44" dur="2000" fill="hold"/>
                                        <p:tgtEl>
                                          <p:spTgt spid="68"/>
                                        </p:tgtEl>
                                        <p:attrNameLst>
                                          <p:attrName>ppt_x</p:attrName>
                                          <p:attrName>ppt_y</p:attrName>
                                        </p:attrNameLst>
                                      </p:cBhvr>
                                      <p:rCtr x="1898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5" grpId="0" animBg="1"/>
      <p:bldP spid="56" grpId="0" animBg="1"/>
      <p:bldP spid="57" grpId="0" animBg="1"/>
      <p:bldP spid="58" grpId="0" animBg="1"/>
      <p:bldP spid="62"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 name="Rounded Rectangle 60"/>
          <p:cNvSpPr/>
          <p:nvPr/>
        </p:nvSpPr>
        <p:spPr bwMode="auto">
          <a:xfrm>
            <a:off x="2847964"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64" name="Rounded Rectangle 63"/>
          <p:cNvSpPr/>
          <p:nvPr/>
        </p:nvSpPr>
        <p:spPr bwMode="auto">
          <a:xfrm>
            <a:off x="841374"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79" name="Rounded Rectangle 78"/>
          <p:cNvSpPr/>
          <p:nvPr/>
        </p:nvSpPr>
        <p:spPr bwMode="auto">
          <a:xfrm>
            <a:off x="1362745" y="768541"/>
            <a:ext cx="3412342" cy="2243600"/>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83" name="Rounded Rectangle 82"/>
          <p:cNvSpPr/>
          <p:nvPr/>
        </p:nvSpPr>
        <p:spPr bwMode="auto">
          <a:xfrm>
            <a:off x="474209" y="1659427"/>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84" name="Rounded Rectangle 83"/>
          <p:cNvSpPr/>
          <p:nvPr/>
        </p:nvSpPr>
        <p:spPr bwMode="auto">
          <a:xfrm>
            <a:off x="3518962"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85" name="TextBox 84"/>
          <p:cNvSpPr txBox="1"/>
          <p:nvPr/>
        </p:nvSpPr>
        <p:spPr>
          <a:xfrm>
            <a:off x="1594402"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Windows Azure</a:t>
            </a:r>
          </a:p>
        </p:txBody>
      </p:sp>
      <p:sp>
        <p:nvSpPr>
          <p:cNvPr id="86" name="Oval 85"/>
          <p:cNvSpPr/>
          <p:nvPr/>
        </p:nvSpPr>
        <p:spPr bwMode="auto">
          <a:xfrm>
            <a:off x="2255668" y="880599"/>
            <a:ext cx="108857" cy="108857"/>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grpSp>
        <p:nvGrpSpPr>
          <p:cNvPr id="87" name="Group 86"/>
          <p:cNvGrpSpPr/>
          <p:nvPr/>
        </p:nvGrpSpPr>
        <p:grpSpPr>
          <a:xfrm>
            <a:off x="3178089" y="1731310"/>
            <a:ext cx="722921" cy="623207"/>
            <a:chOff x="328301" y="3881331"/>
            <a:chExt cx="722921" cy="623207"/>
          </a:xfrm>
        </p:grpSpPr>
        <p:sp>
          <p:nvSpPr>
            <p:cNvPr id="88" name="Hexagon 87"/>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89" name="Picture 8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90" name="Group 89"/>
          <p:cNvGrpSpPr/>
          <p:nvPr/>
        </p:nvGrpSpPr>
        <p:grpSpPr>
          <a:xfrm>
            <a:off x="2492289" y="1731310"/>
            <a:ext cx="722921" cy="623207"/>
            <a:chOff x="328301" y="3881331"/>
            <a:chExt cx="722921" cy="623207"/>
          </a:xfrm>
        </p:grpSpPr>
        <p:sp>
          <p:nvSpPr>
            <p:cNvPr id="91" name="Hexagon 90"/>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92" name="Picture 9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93" name="Group 92"/>
          <p:cNvGrpSpPr/>
          <p:nvPr/>
        </p:nvGrpSpPr>
        <p:grpSpPr>
          <a:xfrm>
            <a:off x="2832227" y="1141127"/>
            <a:ext cx="722921" cy="623207"/>
            <a:chOff x="328301" y="3881331"/>
            <a:chExt cx="722921" cy="623207"/>
          </a:xfrm>
        </p:grpSpPr>
        <p:sp>
          <p:nvSpPr>
            <p:cNvPr id="94" name="Hexagon 93"/>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95" name="Picture 9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a:solidFill>
              <a:schemeClr val="tx1">
                <a:alpha val="10000"/>
              </a:schemeClr>
            </a:solidFill>
            <a:ln>
              <a:noFill/>
              <a:headEnd type="none" w="med" len="med"/>
              <a:tailEnd type="none" w="med" len="med"/>
            </a:ln>
            <a:effectLst/>
          </p:spPr>
        </p:pic>
      </p:grpSp>
      <p:grpSp>
        <p:nvGrpSpPr>
          <p:cNvPr id="96" name="Group 95"/>
          <p:cNvGrpSpPr/>
          <p:nvPr/>
        </p:nvGrpSpPr>
        <p:grpSpPr>
          <a:xfrm>
            <a:off x="2145560" y="1142889"/>
            <a:ext cx="722921" cy="623207"/>
            <a:chOff x="328301" y="3881331"/>
            <a:chExt cx="722921" cy="623207"/>
          </a:xfrm>
        </p:grpSpPr>
        <p:sp>
          <p:nvSpPr>
            <p:cNvPr id="97" name="Hexagon 9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98" name="Picture 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23" name="Rounded Rectangle 22"/>
          <p:cNvSpPr/>
          <p:nvPr/>
        </p:nvSpPr>
        <p:spPr bwMode="auto">
          <a:xfrm>
            <a:off x="4026534" y="5012872"/>
            <a:ext cx="4112093" cy="2114550"/>
          </a:xfrm>
          <a:prstGeom prst="roundRect">
            <a:avLst>
              <a:gd name="adj" fmla="val 6579"/>
            </a:avLst>
          </a:prstGeom>
          <a:noFill/>
          <a:ln w="28575">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6" name="Group 5"/>
          <p:cNvGrpSpPr/>
          <p:nvPr/>
        </p:nvGrpSpPr>
        <p:grpSpPr>
          <a:xfrm>
            <a:off x="4529490" y="5168233"/>
            <a:ext cx="722921" cy="623207"/>
            <a:chOff x="328301" y="3881331"/>
            <a:chExt cx="722921" cy="623207"/>
          </a:xfrm>
        </p:grpSpPr>
        <p:sp>
          <p:nvSpPr>
            <p:cNvPr id="5" name="Hexagon 4"/>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8" name="TextBox 17"/>
          <p:cNvSpPr txBox="1"/>
          <p:nvPr/>
        </p:nvSpPr>
        <p:spPr>
          <a:xfrm>
            <a:off x="870425" y="5743523"/>
            <a:ext cx="2838313" cy="221599"/>
          </a:xfrm>
          <a:prstGeom prst="rect">
            <a:avLst/>
          </a:prstGeom>
          <a:noFill/>
        </p:spPr>
        <p:txBody>
          <a:bodyPr wrap="square" lIns="0" tIns="0" rIns="0" bIns="0" rtlCol="0">
            <a:spAutoFit/>
          </a:bodyPr>
          <a:lstStyle/>
          <a:p>
            <a:pPr algn="r" defTabSz="1218987">
              <a:lnSpc>
                <a:spcPct val="80000"/>
              </a:lnSpc>
              <a:spcBef>
                <a:spcPct val="20000"/>
              </a:spcBef>
              <a:buSzPct val="80000"/>
            </a:pPr>
            <a:r>
              <a:rPr lang="en-US" dirty="0">
                <a:solidFill>
                  <a:schemeClr val="tx1">
                    <a:alpha val="99000"/>
                  </a:schemeClr>
                </a:solidFill>
              </a:rPr>
              <a:t>Your Data Center</a:t>
            </a:r>
          </a:p>
        </p:txBody>
      </p:sp>
      <p:grpSp>
        <p:nvGrpSpPr>
          <p:cNvPr id="26" name="Group 25"/>
          <p:cNvGrpSpPr/>
          <p:nvPr/>
        </p:nvGrpSpPr>
        <p:grpSpPr>
          <a:xfrm>
            <a:off x="5873033" y="5164325"/>
            <a:ext cx="722921" cy="623207"/>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29" name="Group 28"/>
          <p:cNvGrpSpPr/>
          <p:nvPr/>
        </p:nvGrpSpPr>
        <p:grpSpPr>
          <a:xfrm>
            <a:off x="5203561" y="5164325"/>
            <a:ext cx="722921" cy="623207"/>
            <a:chOff x="328301" y="3881331"/>
            <a:chExt cx="722921" cy="623207"/>
          </a:xfrm>
        </p:grpSpPr>
        <p:sp>
          <p:nvSpPr>
            <p:cNvPr id="30" name="Hexagon 29"/>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54" name="Group 53"/>
          <p:cNvGrpSpPr/>
          <p:nvPr/>
        </p:nvGrpSpPr>
        <p:grpSpPr>
          <a:xfrm>
            <a:off x="4620058" y="5927272"/>
            <a:ext cx="2948451" cy="864991"/>
            <a:chOff x="3849232" y="5927272"/>
            <a:chExt cx="2948451" cy="864991"/>
          </a:xfrm>
        </p:grpSpPr>
        <p:grpSp>
          <p:nvGrpSpPr>
            <p:cNvPr id="25" name="Group 24"/>
            <p:cNvGrpSpPr/>
            <p:nvPr/>
          </p:nvGrpSpPr>
          <p:grpSpPr>
            <a:xfrm>
              <a:off x="3849232" y="6384280"/>
              <a:ext cx="2948451" cy="407983"/>
              <a:chOff x="-830593" y="6105876"/>
              <a:chExt cx="5019459" cy="694552"/>
            </a:xfrm>
          </p:grpSpPr>
          <p:pic>
            <p:nvPicPr>
              <p:cNvPr id="20" name="Picture 1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21" name="Picture 2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nvGrpSpPr>
            <p:cNvPr id="49" name="Group 48"/>
            <p:cNvGrpSpPr/>
            <p:nvPr/>
          </p:nvGrpSpPr>
          <p:grpSpPr>
            <a:xfrm>
              <a:off x="3849232" y="5927272"/>
              <a:ext cx="2948451" cy="407983"/>
              <a:chOff x="-830593" y="6105876"/>
              <a:chExt cx="5019459" cy="694552"/>
            </a:xfrm>
          </p:grpSpPr>
          <p:pic>
            <p:nvPicPr>
              <p:cNvPr id="50" name="Picture 4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51" name="Picture 5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53" name="Picture 5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sp>
        <p:nvSpPr>
          <p:cNvPr id="52" name="Rounded Rectangle 51"/>
          <p:cNvSpPr/>
          <p:nvPr/>
        </p:nvSpPr>
        <p:spPr bwMode="auto">
          <a:xfrm>
            <a:off x="8803036"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5" name="Rounded Rectangle 54"/>
          <p:cNvSpPr/>
          <p:nvPr/>
        </p:nvSpPr>
        <p:spPr bwMode="auto">
          <a:xfrm>
            <a:off x="6827392"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6" name="Rounded Rectangle 55"/>
          <p:cNvSpPr/>
          <p:nvPr/>
        </p:nvSpPr>
        <p:spPr bwMode="auto">
          <a:xfrm>
            <a:off x="7348763" y="768541"/>
            <a:ext cx="3412342" cy="2102771"/>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7" name="Rounded Rectangle 56"/>
          <p:cNvSpPr/>
          <p:nvPr/>
        </p:nvSpPr>
        <p:spPr bwMode="auto">
          <a:xfrm>
            <a:off x="7094038" y="1959278"/>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8" name="Rounded Rectangle 57"/>
          <p:cNvSpPr/>
          <p:nvPr/>
        </p:nvSpPr>
        <p:spPr bwMode="auto">
          <a:xfrm>
            <a:off x="9548565"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62" name="TextBox 61"/>
          <p:cNvSpPr txBox="1"/>
          <p:nvPr/>
        </p:nvSpPr>
        <p:spPr>
          <a:xfrm>
            <a:off x="7585183"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Other Service Providers</a:t>
            </a:r>
          </a:p>
        </p:txBody>
      </p:sp>
      <p:grpSp>
        <p:nvGrpSpPr>
          <p:cNvPr id="63" name="Group 62"/>
          <p:cNvGrpSpPr/>
          <p:nvPr/>
        </p:nvGrpSpPr>
        <p:grpSpPr>
          <a:xfrm>
            <a:off x="9166491" y="1731310"/>
            <a:ext cx="722921" cy="623207"/>
            <a:chOff x="328301" y="3881331"/>
            <a:chExt cx="722921" cy="623207"/>
          </a:xfrm>
        </p:grpSpPr>
        <p:sp>
          <p:nvSpPr>
            <p:cNvPr id="72" name="Hexagon 71"/>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3" name="Picture 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74" name="Group 73"/>
          <p:cNvGrpSpPr/>
          <p:nvPr/>
        </p:nvGrpSpPr>
        <p:grpSpPr>
          <a:xfrm>
            <a:off x="8480691" y="1731310"/>
            <a:ext cx="722921" cy="623207"/>
            <a:chOff x="328301" y="3881331"/>
            <a:chExt cx="722921" cy="623207"/>
          </a:xfrm>
        </p:grpSpPr>
        <p:sp>
          <p:nvSpPr>
            <p:cNvPr id="75" name="Hexagon 74"/>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6" name="Picture 7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80" name="Group 79"/>
          <p:cNvGrpSpPr/>
          <p:nvPr/>
        </p:nvGrpSpPr>
        <p:grpSpPr>
          <a:xfrm>
            <a:off x="8825644" y="1130883"/>
            <a:ext cx="722921" cy="623207"/>
            <a:chOff x="328301" y="3881331"/>
            <a:chExt cx="722921" cy="623207"/>
          </a:xfrm>
        </p:grpSpPr>
        <p:sp>
          <p:nvSpPr>
            <p:cNvPr id="81" name="Hexagon 80"/>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82" name="Picture 8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8" name="Group 67"/>
          <p:cNvGrpSpPr/>
          <p:nvPr/>
        </p:nvGrpSpPr>
        <p:grpSpPr>
          <a:xfrm>
            <a:off x="8138627" y="1134790"/>
            <a:ext cx="722921" cy="623207"/>
            <a:chOff x="328301" y="3881331"/>
            <a:chExt cx="722921" cy="623207"/>
          </a:xfrm>
        </p:grpSpPr>
        <p:sp>
          <p:nvSpPr>
            <p:cNvPr id="69" name="Hexagon 6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77" name="Rectangle 76"/>
          <p:cNvSpPr/>
          <p:nvPr/>
        </p:nvSpPr>
        <p:spPr bwMode="auto">
          <a:xfrm>
            <a:off x="0" y="0"/>
            <a:ext cx="12188825" cy="6858000"/>
          </a:xfrm>
          <a:prstGeom prst="rect">
            <a:avLst/>
          </a:prstGeom>
          <a:solidFill>
            <a:schemeClr val="bg1">
              <a:alpha val="7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8" name="Title 3"/>
          <p:cNvSpPr txBox="1">
            <a:spLocks/>
          </p:cNvSpPr>
          <p:nvPr/>
        </p:nvSpPr>
        <p:spPr>
          <a:xfrm>
            <a:off x="2372515" y="2703885"/>
            <a:ext cx="7491671" cy="1911292"/>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r>
              <a:rPr sz="13800" dirty="0" smtClean="0">
                <a:solidFill>
                  <a:schemeClr val="tx1">
                    <a:alpha val="99000"/>
                  </a:schemeClr>
                </a:solidFill>
              </a:rPr>
              <a:t>no lock-in</a:t>
            </a:r>
            <a:endParaRPr sz="13800" dirty="0">
              <a:solidFill>
                <a:schemeClr val="tx1">
                  <a:alpha val="99000"/>
                </a:schemeClr>
              </a:solidFill>
            </a:endParaRPr>
          </a:p>
        </p:txBody>
      </p:sp>
    </p:spTree>
    <p:extLst>
      <p:ext uri="{BB962C8B-B14F-4D97-AF65-F5344CB8AC3E}">
        <p14:creationId xmlns:p14="http://schemas.microsoft.com/office/powerpoint/2010/main" val="3593898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8"/>
                                        </p:tgtEl>
                                        <p:attrNameLst>
                                          <p:attrName>style.visibility</p:attrName>
                                        </p:attrNameLst>
                                      </p:cBhvr>
                                      <p:to>
                                        <p:strVal val="visible"/>
                                      </p:to>
                                    </p:set>
                                    <p:animEffect transition="in" filter="fade">
                                      <p:cBhvr>
                                        <p:cTn id="11"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26" name="Group 25"/>
          <p:cNvGrpSpPr/>
          <p:nvPr/>
        </p:nvGrpSpPr>
        <p:grpSpPr>
          <a:xfrm>
            <a:off x="1014873" y="2323450"/>
            <a:ext cx="2556726" cy="2204072"/>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98" name="TextBox 97"/>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grpSp>
        <p:nvGrpSpPr>
          <p:cNvPr id="16" name="Group 15"/>
          <p:cNvGrpSpPr/>
          <p:nvPr/>
        </p:nvGrpSpPr>
        <p:grpSpPr>
          <a:xfrm>
            <a:off x="6257557" y="2252065"/>
            <a:ext cx="1671976" cy="2950074"/>
            <a:chOff x="3857138" y="-151910"/>
            <a:chExt cx="1671976" cy="2950074"/>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4" name="Rectangle 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8" name="Picture 47"/>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7" name="Group 16"/>
          <p:cNvGrpSpPr/>
          <p:nvPr/>
        </p:nvGrpSpPr>
        <p:grpSpPr>
          <a:xfrm>
            <a:off x="6371150" y="2709450"/>
            <a:ext cx="1427560" cy="2385378"/>
            <a:chOff x="6371150" y="2709450"/>
            <a:chExt cx="1427560" cy="2385378"/>
          </a:xfrm>
        </p:grpSpPr>
        <p:pic>
          <p:nvPicPr>
            <p:cNvPr id="56" name="Picture 5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57" name="Picture 5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66" name="Picture 65"/>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67" name="Picture 66"/>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77" name="Picture 7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78" name="Group 77"/>
          <p:cNvGrpSpPr/>
          <p:nvPr/>
        </p:nvGrpSpPr>
        <p:grpSpPr>
          <a:xfrm>
            <a:off x="8045922" y="2252065"/>
            <a:ext cx="1671976" cy="2950074"/>
            <a:chOff x="3857138" y="-151910"/>
            <a:chExt cx="1671976" cy="2950074"/>
          </a:xfrm>
        </p:grpSpPr>
        <p:pic>
          <p:nvPicPr>
            <p:cNvPr id="79" name="Picture 78"/>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80" name="Rectangle 79"/>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81" name="Picture 80"/>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82" name="Group 81"/>
          <p:cNvGrpSpPr/>
          <p:nvPr/>
        </p:nvGrpSpPr>
        <p:grpSpPr>
          <a:xfrm>
            <a:off x="8159515" y="2709450"/>
            <a:ext cx="1427560" cy="2385378"/>
            <a:chOff x="6371150" y="2709450"/>
            <a:chExt cx="1427560" cy="2385378"/>
          </a:xfrm>
        </p:grpSpPr>
        <p:pic>
          <p:nvPicPr>
            <p:cNvPr id="83" name="Picture 8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84" name="Picture 8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85" name="Picture 8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86" name="Picture 85"/>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87" name="Picture 86"/>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88" name="Picture 8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89" name="Group 88"/>
          <p:cNvGrpSpPr/>
          <p:nvPr/>
        </p:nvGrpSpPr>
        <p:grpSpPr>
          <a:xfrm>
            <a:off x="9834150" y="2252065"/>
            <a:ext cx="1671976" cy="2950074"/>
            <a:chOff x="3857138" y="-151910"/>
            <a:chExt cx="1671976" cy="2950074"/>
          </a:xfrm>
        </p:grpSpPr>
        <p:pic>
          <p:nvPicPr>
            <p:cNvPr id="90" name="Picture 89"/>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91" name="Rectangle 90"/>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92" name="Picture 91"/>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93" name="Group 92"/>
          <p:cNvGrpSpPr/>
          <p:nvPr/>
        </p:nvGrpSpPr>
        <p:grpSpPr>
          <a:xfrm>
            <a:off x="9947743" y="2709450"/>
            <a:ext cx="1427560" cy="2385378"/>
            <a:chOff x="6371150" y="2709450"/>
            <a:chExt cx="1427560" cy="2385378"/>
          </a:xfrm>
        </p:grpSpPr>
        <p:pic>
          <p:nvPicPr>
            <p:cNvPr id="94" name="Picture 9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97" name="Picture 9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2" name="Picture 1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3" name="Picture 112"/>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14" name="Picture 113"/>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15" name="Picture 1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49"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dirty="0" smtClean="0">
                <a:solidFill>
                  <a:srgbClr val="FFFFFF"/>
                </a:solidFill>
              </a:rPr>
              <a:t>VM with persistent drive</a:t>
            </a:r>
            <a:endParaRPr dirty="0">
              <a:solidFill>
                <a:srgbClr val="FFFFFF"/>
              </a:solidFill>
            </a:endParaRP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157894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fade">
                                      <p:cBhvr>
                                        <p:cTn id="11" dur="500"/>
                                        <p:tgtEl>
                                          <p:spTgt spid="9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1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4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bwMode="auto">
          <a:xfrm>
            <a:off x="3401038" y="2969774"/>
            <a:ext cx="2325755" cy="882717"/>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6" name="Group 25"/>
          <p:cNvGrpSpPr/>
          <p:nvPr/>
        </p:nvGrpSpPr>
        <p:grpSpPr>
          <a:xfrm>
            <a:off x="1017087" y="2325159"/>
            <a:ext cx="2556726" cy="2204072"/>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grpSp>
        <p:nvGrpSpPr>
          <p:cNvPr id="45" name="Group 44"/>
          <p:cNvGrpSpPr/>
          <p:nvPr/>
        </p:nvGrpSpPr>
        <p:grpSpPr>
          <a:xfrm>
            <a:off x="1013667" y="2325159"/>
            <a:ext cx="2556726" cy="2204072"/>
            <a:chOff x="328301" y="3881331"/>
            <a:chExt cx="722921" cy="623207"/>
          </a:xfrm>
        </p:grpSpPr>
        <p:sp>
          <p:nvSpPr>
            <p:cNvPr id="46" name="Hexagon 45"/>
            <p:cNvSpPr/>
            <p:nvPr/>
          </p:nvSpPr>
          <p:spPr bwMode="auto">
            <a:xfrm rot="19780699">
              <a:off x="328301" y="3881331"/>
              <a:ext cx="722921" cy="623207"/>
            </a:xfrm>
            <a:prstGeom prst="hexagon">
              <a:avLst>
                <a:gd name="adj" fmla="val 28905"/>
                <a:gd name="vf" fmla="val 115470"/>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7" name="Picture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56" name="Right Arrow 55"/>
          <p:cNvSpPr/>
          <p:nvPr/>
        </p:nvSpPr>
        <p:spPr bwMode="auto">
          <a:xfrm>
            <a:off x="3401038" y="2976311"/>
            <a:ext cx="2325755" cy="882717"/>
          </a:xfrm>
          <a:prstGeom prst="rightArrow">
            <a:avLst/>
          </a:prstGeom>
          <a:solidFill>
            <a:srgbClr val="92D05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4" name="Rounded Rectangle 93"/>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97" name="Group 96"/>
          <p:cNvGrpSpPr/>
          <p:nvPr/>
        </p:nvGrpSpPr>
        <p:grpSpPr>
          <a:xfrm>
            <a:off x="6257557" y="2252065"/>
            <a:ext cx="1671976" cy="2950074"/>
            <a:chOff x="3857138" y="-151910"/>
            <a:chExt cx="1671976" cy="2950074"/>
          </a:xfrm>
        </p:grpSpPr>
        <p:pic>
          <p:nvPicPr>
            <p:cNvPr id="112" name="Picture 111"/>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13" name="Rectangle 112"/>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4" name="Picture 11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22" name="Group 121"/>
          <p:cNvGrpSpPr/>
          <p:nvPr/>
        </p:nvGrpSpPr>
        <p:grpSpPr>
          <a:xfrm>
            <a:off x="8045922" y="2252065"/>
            <a:ext cx="1671976" cy="2950074"/>
            <a:chOff x="3857138" y="-151910"/>
            <a:chExt cx="1671976" cy="2950074"/>
          </a:xfrm>
        </p:grpSpPr>
        <p:pic>
          <p:nvPicPr>
            <p:cNvPr id="123" name="Picture 122"/>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24" name="Rectangle 12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25" name="Picture 124"/>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33" name="Group 132"/>
          <p:cNvGrpSpPr/>
          <p:nvPr/>
        </p:nvGrpSpPr>
        <p:grpSpPr>
          <a:xfrm>
            <a:off x="9834150" y="2252065"/>
            <a:ext cx="1671976" cy="2950074"/>
            <a:chOff x="3857138" y="-151910"/>
            <a:chExt cx="1671976" cy="2950074"/>
          </a:xfrm>
        </p:grpSpPr>
        <p:pic>
          <p:nvPicPr>
            <p:cNvPr id="134" name="Picture 13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35" name="Rectangle 13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6" name="Picture 135"/>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144" name="Rounded Rectangle 143"/>
          <p:cNvSpPr/>
          <p:nvPr/>
        </p:nvSpPr>
        <p:spPr bwMode="auto">
          <a:xfrm>
            <a:off x="6393534"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5" name="Rounded Rectangle 144"/>
          <p:cNvSpPr/>
          <p:nvPr/>
        </p:nvSpPr>
        <p:spPr bwMode="auto">
          <a:xfrm>
            <a:off x="8159515"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6" name="Rounded Rectangle 145"/>
          <p:cNvSpPr/>
          <p:nvPr/>
        </p:nvSpPr>
        <p:spPr bwMode="auto">
          <a:xfrm>
            <a:off x="10742612"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5" name="Group 114"/>
          <p:cNvGrpSpPr/>
          <p:nvPr/>
        </p:nvGrpSpPr>
        <p:grpSpPr>
          <a:xfrm>
            <a:off x="6371150" y="2709450"/>
            <a:ext cx="1427560" cy="2385378"/>
            <a:chOff x="6371150" y="2709450"/>
            <a:chExt cx="1427560" cy="2385378"/>
          </a:xfrm>
        </p:grpSpPr>
        <p:pic>
          <p:nvPicPr>
            <p:cNvPr id="116" name="Picture 1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7" name="Picture 1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8" name="Picture 1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9" name="Picture 118"/>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20" name="Picture 119"/>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1" name="Picture 1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26" name="Group 125"/>
          <p:cNvGrpSpPr/>
          <p:nvPr/>
        </p:nvGrpSpPr>
        <p:grpSpPr>
          <a:xfrm>
            <a:off x="8159515" y="2709450"/>
            <a:ext cx="1427560" cy="2385378"/>
            <a:chOff x="6371150" y="2709450"/>
            <a:chExt cx="1427560" cy="2385378"/>
          </a:xfrm>
        </p:grpSpPr>
        <p:pic>
          <p:nvPicPr>
            <p:cNvPr id="127" name="Picture 1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28" name="Picture 1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29" name="Picture 1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30" name="Picture 129"/>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31" name="Picture 130"/>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32" name="Picture 1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37" name="Group 136"/>
          <p:cNvGrpSpPr/>
          <p:nvPr/>
        </p:nvGrpSpPr>
        <p:grpSpPr>
          <a:xfrm>
            <a:off x="9947743" y="2709450"/>
            <a:ext cx="1427560" cy="2385378"/>
            <a:chOff x="6371150" y="2709450"/>
            <a:chExt cx="1427560" cy="2385378"/>
          </a:xfrm>
        </p:grpSpPr>
        <p:pic>
          <p:nvPicPr>
            <p:cNvPr id="138" name="Picture 1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39" name="Picture 1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40" name="Picture 1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41" name="Picture 140"/>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42" name="Picture 141"/>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43" name="Picture 1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49" name="TextBox 48"/>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sp>
        <p:nvSpPr>
          <p:cNvPr id="50"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dirty="0" smtClean="0">
                <a:solidFill>
                  <a:srgbClr val="FFFFFF"/>
                </a:solidFill>
              </a:rPr>
              <a:t>VM with persistent drive</a:t>
            </a:r>
            <a:endParaRPr dirty="0">
              <a:solidFill>
                <a:srgbClr val="FFFFFF"/>
              </a:solidFill>
            </a:endParaRP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26348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ppt_x</p:attrName>
                                        </p:attrNameLst>
                                      </p:cBhvr>
                                      <p:tavLst>
                                        <p:tav tm="0">
                                          <p:val>
                                            <p:strVal val="#ppt_x-#ppt_w*1.125000"/>
                                          </p:val>
                                        </p:tav>
                                        <p:tav tm="100000">
                                          <p:val>
                                            <p:strVal val="#ppt_x"/>
                                          </p:val>
                                        </p:tav>
                                      </p:tavLst>
                                    </p:anim>
                                    <p:animEffect transition="in" filter="wipe(right)">
                                      <p:cBhvr>
                                        <p:cTn id="8" dur="1000"/>
                                        <p:tgtEl>
                                          <p:spTgt spid="4"/>
                                        </p:tgtEl>
                                      </p:cBhvr>
                                    </p:animEffect>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par>
                          <p:cTn id="13" fill="hold">
                            <p:stCondLst>
                              <p:cond delay="1500"/>
                            </p:stCondLst>
                            <p:childTnLst>
                              <p:par>
                                <p:cTn id="14" presetID="10" presetClass="entr" presetSubtype="0" fill="hold" grpId="0" nodeType="afterEffect">
                                  <p:stCondLst>
                                    <p:cond delay="0"/>
                                  </p:stCondLst>
                                  <p:childTnLst>
                                    <p:set>
                                      <p:cBhvr>
                                        <p:cTn id="15" dur="1" fill="hold">
                                          <p:stCondLst>
                                            <p:cond delay="0"/>
                                          </p:stCondLst>
                                        </p:cTn>
                                        <p:tgtEl>
                                          <p:spTgt spid="144"/>
                                        </p:tgtEl>
                                        <p:attrNameLst>
                                          <p:attrName>style.visibility</p:attrName>
                                        </p:attrNameLst>
                                      </p:cBhvr>
                                      <p:to>
                                        <p:strVal val="visible"/>
                                      </p:to>
                                    </p:set>
                                    <p:animEffect transition="in" filter="fade">
                                      <p:cBhvr>
                                        <p:cTn id="16" dur="250"/>
                                        <p:tgtEl>
                                          <p:spTgt spid="144"/>
                                        </p:tgtEl>
                                      </p:cBhvr>
                                    </p:animEffect>
                                  </p:childTnLst>
                                </p:cTn>
                              </p:par>
                            </p:childTnLst>
                          </p:cTn>
                        </p:par>
                        <p:par>
                          <p:cTn id="17" fill="hold">
                            <p:stCondLst>
                              <p:cond delay="1750"/>
                            </p:stCondLst>
                            <p:childTnLst>
                              <p:par>
                                <p:cTn id="18" presetID="10" presetClass="entr" presetSubtype="0" fill="hold" grpId="0" nodeType="afterEffect">
                                  <p:stCondLst>
                                    <p:cond delay="0"/>
                                  </p:stCondLst>
                                  <p:childTnLst>
                                    <p:set>
                                      <p:cBhvr>
                                        <p:cTn id="19" dur="1" fill="hold">
                                          <p:stCondLst>
                                            <p:cond delay="0"/>
                                          </p:stCondLst>
                                        </p:cTn>
                                        <p:tgtEl>
                                          <p:spTgt spid="146"/>
                                        </p:tgtEl>
                                        <p:attrNameLst>
                                          <p:attrName>style.visibility</p:attrName>
                                        </p:attrNameLst>
                                      </p:cBhvr>
                                      <p:to>
                                        <p:strVal val="visible"/>
                                      </p:to>
                                    </p:set>
                                    <p:animEffect transition="in" filter="fade">
                                      <p:cBhvr>
                                        <p:cTn id="20" dur="250"/>
                                        <p:tgtEl>
                                          <p:spTgt spid="146"/>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45"/>
                                        </p:tgtEl>
                                        <p:attrNameLst>
                                          <p:attrName>style.visibility</p:attrName>
                                        </p:attrNameLst>
                                      </p:cBhvr>
                                      <p:to>
                                        <p:strVal val="visible"/>
                                      </p:to>
                                    </p:set>
                                    <p:animEffect transition="in" filter="fade">
                                      <p:cBhvr>
                                        <p:cTn id="24" dur="250"/>
                                        <p:tgtEl>
                                          <p:spTgt spid="145"/>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750"/>
                                        <p:tgtEl>
                                          <p:spTgt spid="45"/>
                                        </p:tgtEl>
                                      </p:cBhvr>
                                    </p:animEffect>
                                  </p:childTnLst>
                                </p:cTn>
                              </p:par>
                            </p:childTnLst>
                          </p:cTn>
                        </p:par>
                        <p:par>
                          <p:cTn id="29" fill="hold">
                            <p:stCondLst>
                              <p:cond delay="3000"/>
                            </p:stCondLst>
                            <p:childTnLst>
                              <p:par>
                                <p:cTn id="30" presetID="10" presetClass="exit" presetSubtype="0" fill="hold" grpId="1" nodeType="afterEffect">
                                  <p:stCondLst>
                                    <p:cond delay="0"/>
                                  </p:stCondLst>
                                  <p:childTnLst>
                                    <p:animEffect transition="out" filter="fade">
                                      <p:cBhvr>
                                        <p:cTn id="31" dur="1000"/>
                                        <p:tgtEl>
                                          <p:spTgt spid="4"/>
                                        </p:tgtEl>
                                      </p:cBhvr>
                                    </p:animEffect>
                                    <p:set>
                                      <p:cBhvr>
                                        <p:cTn id="32"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6" grpId="0" animBg="1"/>
      <p:bldP spid="144" grpId="0" animBg="1"/>
      <p:bldP spid="145" grpId="0" animBg="1"/>
      <p:bldP spid="14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ight Arrow 55"/>
          <p:cNvSpPr/>
          <p:nvPr/>
        </p:nvSpPr>
        <p:spPr bwMode="auto">
          <a:xfrm>
            <a:off x="3401038" y="2976311"/>
            <a:ext cx="2325755" cy="882717"/>
          </a:xfrm>
          <a:prstGeom prst="rightArrow">
            <a:avLst/>
          </a:prstGeom>
          <a:solidFill>
            <a:srgbClr val="92D05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6" name="Group 25"/>
          <p:cNvGrpSpPr/>
          <p:nvPr/>
        </p:nvGrpSpPr>
        <p:grpSpPr>
          <a:xfrm>
            <a:off x="1017087" y="2325159"/>
            <a:ext cx="2556726" cy="2204072"/>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grpSp>
        <p:nvGrpSpPr>
          <p:cNvPr id="45" name="Group 44"/>
          <p:cNvGrpSpPr/>
          <p:nvPr/>
        </p:nvGrpSpPr>
        <p:grpSpPr>
          <a:xfrm>
            <a:off x="1013667" y="2325159"/>
            <a:ext cx="2556726" cy="2204072"/>
            <a:chOff x="328301" y="3881331"/>
            <a:chExt cx="722921" cy="623207"/>
          </a:xfrm>
        </p:grpSpPr>
        <p:sp>
          <p:nvSpPr>
            <p:cNvPr id="46" name="Hexagon 45"/>
            <p:cNvSpPr/>
            <p:nvPr/>
          </p:nvSpPr>
          <p:spPr bwMode="auto">
            <a:xfrm rot="19780699">
              <a:off x="328301" y="3881331"/>
              <a:ext cx="722921" cy="623207"/>
            </a:xfrm>
            <a:prstGeom prst="hexagon">
              <a:avLst>
                <a:gd name="adj" fmla="val 28905"/>
                <a:gd name="vf" fmla="val 115470"/>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7" name="Picture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94" name="Rounded Rectangle 93"/>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97" name="Group 96"/>
          <p:cNvGrpSpPr/>
          <p:nvPr/>
        </p:nvGrpSpPr>
        <p:grpSpPr>
          <a:xfrm>
            <a:off x="6257557" y="2252065"/>
            <a:ext cx="1671976" cy="2950074"/>
            <a:chOff x="3857138" y="-151910"/>
            <a:chExt cx="1671976" cy="2950074"/>
          </a:xfrm>
        </p:grpSpPr>
        <p:pic>
          <p:nvPicPr>
            <p:cNvPr id="112" name="Picture 111"/>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13" name="Rectangle 112"/>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4" name="Picture 11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22" name="Group 121"/>
          <p:cNvGrpSpPr/>
          <p:nvPr/>
        </p:nvGrpSpPr>
        <p:grpSpPr>
          <a:xfrm>
            <a:off x="8045922" y="2252065"/>
            <a:ext cx="1671976" cy="2950074"/>
            <a:chOff x="3857138" y="-151910"/>
            <a:chExt cx="1671976" cy="2950074"/>
          </a:xfrm>
        </p:grpSpPr>
        <p:pic>
          <p:nvPicPr>
            <p:cNvPr id="123" name="Picture 122"/>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24" name="Rectangle 12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25" name="Picture 124"/>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33" name="Group 132"/>
          <p:cNvGrpSpPr/>
          <p:nvPr/>
        </p:nvGrpSpPr>
        <p:grpSpPr>
          <a:xfrm>
            <a:off x="9834150" y="2252065"/>
            <a:ext cx="1671976" cy="2950074"/>
            <a:chOff x="3857138" y="-151910"/>
            <a:chExt cx="1671976" cy="2950074"/>
          </a:xfrm>
        </p:grpSpPr>
        <p:pic>
          <p:nvPicPr>
            <p:cNvPr id="134" name="Picture 13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35" name="Rectangle 13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6" name="Picture 135"/>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144" name="Rounded Rectangle 143"/>
          <p:cNvSpPr/>
          <p:nvPr/>
        </p:nvSpPr>
        <p:spPr bwMode="auto">
          <a:xfrm>
            <a:off x="8959674" y="3607404"/>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5" name="Rounded Rectangle 144"/>
          <p:cNvSpPr/>
          <p:nvPr/>
        </p:nvSpPr>
        <p:spPr bwMode="auto">
          <a:xfrm>
            <a:off x="8159515"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6" name="Rounded Rectangle 145"/>
          <p:cNvSpPr/>
          <p:nvPr/>
        </p:nvSpPr>
        <p:spPr bwMode="auto">
          <a:xfrm>
            <a:off x="10742612"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26" name="Group 125"/>
          <p:cNvGrpSpPr/>
          <p:nvPr/>
        </p:nvGrpSpPr>
        <p:grpSpPr>
          <a:xfrm>
            <a:off x="8159515" y="2709450"/>
            <a:ext cx="1427560" cy="2385378"/>
            <a:chOff x="6371150" y="2709450"/>
            <a:chExt cx="1427560" cy="2385378"/>
          </a:xfrm>
        </p:grpSpPr>
        <p:pic>
          <p:nvPicPr>
            <p:cNvPr id="127" name="Picture 1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28" name="Picture 1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29" name="Picture 1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30" name="Picture 129"/>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31" name="Picture 130"/>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32" name="Picture 1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37" name="Group 136"/>
          <p:cNvGrpSpPr/>
          <p:nvPr/>
        </p:nvGrpSpPr>
        <p:grpSpPr>
          <a:xfrm>
            <a:off x="9947743" y="2709450"/>
            <a:ext cx="1427560" cy="2385378"/>
            <a:chOff x="6371150" y="2709450"/>
            <a:chExt cx="1427560" cy="2385378"/>
          </a:xfrm>
        </p:grpSpPr>
        <p:pic>
          <p:nvPicPr>
            <p:cNvPr id="138" name="Picture 1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39" name="Picture 1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40" name="Picture 1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41" name="Picture 140"/>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42" name="Picture 141"/>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43" name="Picture 1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2" name="Group 1"/>
          <p:cNvGrpSpPr/>
          <p:nvPr/>
        </p:nvGrpSpPr>
        <p:grpSpPr>
          <a:xfrm>
            <a:off x="8173259" y="3602456"/>
            <a:ext cx="600626" cy="752080"/>
            <a:chOff x="8173259" y="3602456"/>
            <a:chExt cx="600626" cy="752080"/>
          </a:xfrm>
        </p:grpSpPr>
        <p:sp>
          <p:nvSpPr>
            <p:cNvPr id="49" name="Rounded Rectangle 48"/>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50" name="Picture 49"/>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5" name="Rounded Rectangle 4"/>
          <p:cNvSpPr/>
          <p:nvPr/>
        </p:nvSpPr>
        <p:spPr bwMode="auto">
          <a:xfrm>
            <a:off x="8159515" y="3582559"/>
            <a:ext cx="636754" cy="790047"/>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Rounded Rectangle 53"/>
          <p:cNvSpPr/>
          <p:nvPr/>
        </p:nvSpPr>
        <p:spPr bwMode="auto">
          <a:xfrm>
            <a:off x="6393534"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5" name="Group 114"/>
          <p:cNvGrpSpPr/>
          <p:nvPr/>
        </p:nvGrpSpPr>
        <p:grpSpPr>
          <a:xfrm>
            <a:off x="6371150" y="2709450"/>
            <a:ext cx="1427560" cy="2385378"/>
            <a:chOff x="6371150" y="2709450"/>
            <a:chExt cx="1427560" cy="2385378"/>
          </a:xfrm>
        </p:grpSpPr>
        <p:pic>
          <p:nvPicPr>
            <p:cNvPr id="116" name="Picture 1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7" name="Picture 1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8" name="Picture 1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9" name="Picture 118"/>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20" name="Picture 119"/>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1" name="Picture 1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53" name="TextBox 52"/>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sp>
        <p:nvSpPr>
          <p:cNvPr id="55"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dirty="0" smtClean="0">
                <a:solidFill>
                  <a:srgbClr val="FFFFFF"/>
                </a:solidFill>
              </a:rPr>
              <a:t>VM with persistent drive</a:t>
            </a:r>
            <a:endParaRPr dirty="0">
              <a:solidFill>
                <a:srgbClr val="FFFFFF"/>
              </a:solidFill>
            </a:endParaRPr>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1749957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4"/>
                                        </p:tgtEl>
                                        <p:attrNameLst>
                                          <p:attrName>style.visibility</p:attrName>
                                        </p:attrNameLst>
                                      </p:cBhvr>
                                      <p:to>
                                        <p:strVal val="visible"/>
                                      </p:to>
                                    </p:set>
                                    <p:animEffect transition="in" filter="fade">
                                      <p:cBhvr>
                                        <p:cTn id="12" dur="250"/>
                                        <p:tgtEl>
                                          <p:spTgt spid="144"/>
                                        </p:tgtEl>
                                      </p:cBhvr>
                                    </p:animEffect>
                                  </p:childTnLst>
                                </p:cTn>
                              </p:par>
                            </p:childTnLst>
                          </p:cTn>
                        </p:par>
                        <p:par>
                          <p:cTn id="13" fill="hold">
                            <p:stCondLst>
                              <p:cond delay="25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ounded Rectangle 93"/>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97" name="Group 96"/>
          <p:cNvGrpSpPr/>
          <p:nvPr/>
        </p:nvGrpSpPr>
        <p:grpSpPr>
          <a:xfrm>
            <a:off x="6257557" y="2252065"/>
            <a:ext cx="1671976" cy="2950074"/>
            <a:chOff x="3857138" y="-151910"/>
            <a:chExt cx="1671976" cy="2950074"/>
          </a:xfrm>
        </p:grpSpPr>
        <p:pic>
          <p:nvPicPr>
            <p:cNvPr id="112" name="Picture 11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13" name="Rectangle 112"/>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4" name="Picture 11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22" name="Group 121"/>
          <p:cNvGrpSpPr/>
          <p:nvPr/>
        </p:nvGrpSpPr>
        <p:grpSpPr>
          <a:xfrm>
            <a:off x="8045922" y="2252065"/>
            <a:ext cx="1671976" cy="2950074"/>
            <a:chOff x="3857138" y="-151910"/>
            <a:chExt cx="1671976" cy="2950074"/>
          </a:xfrm>
        </p:grpSpPr>
        <p:pic>
          <p:nvPicPr>
            <p:cNvPr id="123" name="Picture 12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24" name="Rectangle 12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25" name="Picture 12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33" name="Group 132"/>
          <p:cNvGrpSpPr/>
          <p:nvPr/>
        </p:nvGrpSpPr>
        <p:grpSpPr>
          <a:xfrm>
            <a:off x="9834150" y="2252065"/>
            <a:ext cx="1671976" cy="2950074"/>
            <a:chOff x="3857138" y="-151910"/>
            <a:chExt cx="1671976" cy="2950074"/>
          </a:xfrm>
        </p:grpSpPr>
        <p:pic>
          <p:nvPicPr>
            <p:cNvPr id="134" name="Picture 13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35" name="Rectangle 13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6" name="Picture 13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144" name="Rounded Rectangle 143"/>
          <p:cNvSpPr/>
          <p:nvPr/>
        </p:nvSpPr>
        <p:spPr bwMode="auto">
          <a:xfrm>
            <a:off x="8959674" y="3607404"/>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5" name="Rounded Rectangle 144"/>
          <p:cNvSpPr/>
          <p:nvPr/>
        </p:nvSpPr>
        <p:spPr bwMode="auto">
          <a:xfrm>
            <a:off x="8159515"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6" name="Rounded Rectangle 145"/>
          <p:cNvSpPr/>
          <p:nvPr/>
        </p:nvSpPr>
        <p:spPr bwMode="auto">
          <a:xfrm>
            <a:off x="10742612"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26" name="Group 125"/>
          <p:cNvGrpSpPr/>
          <p:nvPr/>
        </p:nvGrpSpPr>
        <p:grpSpPr>
          <a:xfrm>
            <a:off x="8159515" y="2709450"/>
            <a:ext cx="1427560" cy="2385378"/>
            <a:chOff x="6371150" y="2709450"/>
            <a:chExt cx="1427560" cy="2385378"/>
          </a:xfrm>
        </p:grpSpPr>
        <p:pic>
          <p:nvPicPr>
            <p:cNvPr id="127" name="Picture 1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28" name="Picture 1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29" name="Picture 1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30" name="Picture 129"/>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31" name="Picture 130"/>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32" name="Picture 1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37" name="Group 136"/>
          <p:cNvGrpSpPr/>
          <p:nvPr/>
        </p:nvGrpSpPr>
        <p:grpSpPr>
          <a:xfrm>
            <a:off x="9947743" y="2709450"/>
            <a:ext cx="1427560" cy="2385378"/>
            <a:chOff x="6371150" y="2709450"/>
            <a:chExt cx="1427560" cy="2385378"/>
          </a:xfrm>
        </p:grpSpPr>
        <p:pic>
          <p:nvPicPr>
            <p:cNvPr id="138" name="Picture 1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39" name="Picture 1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40" name="Picture 1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41" name="Picture 140"/>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42" name="Picture 141"/>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43" name="Picture 1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2" name="Group 1"/>
          <p:cNvGrpSpPr/>
          <p:nvPr/>
        </p:nvGrpSpPr>
        <p:grpSpPr>
          <a:xfrm>
            <a:off x="8173259" y="3602456"/>
            <a:ext cx="600626" cy="752080"/>
            <a:chOff x="8173259" y="3602456"/>
            <a:chExt cx="600626" cy="752080"/>
          </a:xfrm>
        </p:grpSpPr>
        <p:sp>
          <p:nvSpPr>
            <p:cNvPr id="49" name="Rounded Rectangle 48"/>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50" name="Picture 49"/>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5" name="Rounded Rectangle 4"/>
          <p:cNvSpPr/>
          <p:nvPr/>
        </p:nvSpPr>
        <p:spPr bwMode="auto">
          <a:xfrm>
            <a:off x="8159515" y="3582559"/>
            <a:ext cx="636754" cy="790047"/>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Rounded Rectangle 53"/>
          <p:cNvSpPr/>
          <p:nvPr/>
        </p:nvSpPr>
        <p:spPr bwMode="auto">
          <a:xfrm>
            <a:off x="6393534"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5" name="Group 114"/>
          <p:cNvGrpSpPr/>
          <p:nvPr/>
        </p:nvGrpSpPr>
        <p:grpSpPr>
          <a:xfrm>
            <a:off x="6371150" y="2709450"/>
            <a:ext cx="1427560" cy="2385378"/>
            <a:chOff x="6371150" y="2709450"/>
            <a:chExt cx="1427560" cy="2385378"/>
          </a:xfrm>
        </p:grpSpPr>
        <p:pic>
          <p:nvPicPr>
            <p:cNvPr id="116" name="Picture 1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7" name="Picture 1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8" name="Picture 1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9" name="Picture 118"/>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20" name="Picture 119"/>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1" name="Picture 1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53" name="Title 3"/>
          <p:cNvSpPr txBox="1">
            <a:spLocks/>
          </p:cNvSpPr>
          <p:nvPr/>
        </p:nvSpPr>
        <p:spPr>
          <a:xfrm>
            <a:off x="628009" y="2554470"/>
            <a:ext cx="4586070" cy="1994392"/>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r>
              <a:rPr sz="7200" dirty="0" smtClean="0">
                <a:solidFill>
                  <a:srgbClr val="5F5F5F">
                    <a:alpha val="99000"/>
                  </a:srgbClr>
                </a:solidFill>
              </a:rPr>
              <a:t>Reliable and always on</a:t>
            </a:r>
            <a:endParaRPr sz="7200" dirty="0">
              <a:solidFill>
                <a:srgbClr val="5F5F5F">
                  <a:alpha val="99000"/>
                </a:srgbClr>
              </a:solidFill>
            </a:endParaRPr>
          </a:p>
        </p:txBody>
      </p:sp>
      <p:sp>
        <p:nvSpPr>
          <p:cNvPr id="46" name="TextBox 45"/>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sp>
        <p:nvSpPr>
          <p:cNvPr id="3" name="Title 2"/>
          <p:cNvSpPr>
            <a:spLocks noGrp="1"/>
          </p:cNvSpPr>
          <p:nvPr>
            <p:ph type="title"/>
          </p:nvPr>
        </p:nvSpPr>
        <p:spPr/>
        <p:txBody>
          <a:bodyPr/>
          <a:lstStyle/>
          <a:p>
            <a:r>
              <a:rPr lang="en-US" dirty="0"/>
              <a:t>VM with persistent drive</a:t>
            </a:r>
          </a:p>
        </p:txBody>
      </p:sp>
    </p:spTree>
    <p:extLst>
      <p:ext uri="{BB962C8B-B14F-4D97-AF65-F5344CB8AC3E}">
        <p14:creationId xmlns:p14="http://schemas.microsoft.com/office/powerpoint/2010/main" val="2665973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CA" dirty="0" smtClean="0"/>
              <a:t>Concepts</a:t>
            </a:r>
            <a:endParaRPr lang="en-US" dirty="0"/>
          </a:p>
        </p:txBody>
      </p:sp>
    </p:spTree>
    <p:extLst>
      <p:ext uri="{BB962C8B-B14F-4D97-AF65-F5344CB8AC3E}">
        <p14:creationId xmlns:p14="http://schemas.microsoft.com/office/powerpoint/2010/main" val="1599146302"/>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p:cNvSpPr/>
          <p:nvPr/>
        </p:nvSpPr>
        <p:spPr bwMode="auto">
          <a:xfrm>
            <a:off x="856902" y="4188370"/>
            <a:ext cx="499919" cy="499919"/>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2" name="Oval 61"/>
          <p:cNvSpPr/>
          <p:nvPr/>
        </p:nvSpPr>
        <p:spPr bwMode="auto">
          <a:xfrm>
            <a:off x="4494212" y="4188370"/>
            <a:ext cx="499919" cy="499919"/>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7" name="Group 26"/>
          <p:cNvGrpSpPr/>
          <p:nvPr/>
        </p:nvGrpSpPr>
        <p:grpSpPr>
          <a:xfrm>
            <a:off x="484093" y="2191962"/>
            <a:ext cx="4873213" cy="2749491"/>
            <a:chOff x="484093" y="1352838"/>
            <a:chExt cx="4873213" cy="2749491"/>
          </a:xfrm>
        </p:grpSpPr>
        <p:cxnSp>
          <p:nvCxnSpPr>
            <p:cNvPr id="1350" name="Straight Connector 1349"/>
            <p:cNvCxnSpPr/>
            <p:nvPr/>
          </p:nvCxnSpPr>
          <p:spPr>
            <a:xfrm rot="5400000">
              <a:off x="2920700" y="-1083769"/>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1" name="Straight Connector 1350"/>
            <p:cNvCxnSpPr/>
            <p:nvPr/>
          </p:nvCxnSpPr>
          <p:spPr>
            <a:xfrm rot="5400000">
              <a:off x="2920700" y="-167272"/>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2" name="Straight Connector 1351"/>
            <p:cNvCxnSpPr/>
            <p:nvPr/>
          </p:nvCxnSpPr>
          <p:spPr>
            <a:xfrm rot="5400000">
              <a:off x="2920700" y="749226"/>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3" name="Straight Connector 1352"/>
            <p:cNvCxnSpPr/>
            <p:nvPr/>
          </p:nvCxnSpPr>
          <p:spPr>
            <a:xfrm rot="5400000">
              <a:off x="2920700" y="1665722"/>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grpSp>
      <p:sp>
        <p:nvSpPr>
          <p:cNvPr id="61" name="Title 3"/>
          <p:cNvSpPr txBox="1">
            <a:spLocks/>
          </p:cNvSpPr>
          <p:nvPr/>
        </p:nvSpPr>
        <p:spPr>
          <a:xfrm>
            <a:off x="628009" y="5160219"/>
            <a:ext cx="4586070" cy="110799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r>
              <a:rPr sz="4000" dirty="0" smtClean="0">
                <a:solidFill>
                  <a:srgbClr val="5F5F5F">
                    <a:alpha val="99000"/>
                  </a:srgbClr>
                </a:solidFill>
              </a:rPr>
              <a:t>Continuous storage </a:t>
            </a:r>
            <a:br>
              <a:rPr sz="4000" dirty="0" smtClean="0">
                <a:solidFill>
                  <a:srgbClr val="5F5F5F">
                    <a:alpha val="99000"/>
                  </a:srgbClr>
                </a:solidFill>
              </a:rPr>
            </a:br>
            <a:r>
              <a:rPr sz="4000" dirty="0" smtClean="0">
                <a:solidFill>
                  <a:srgbClr val="5F5F5F">
                    <a:alpha val="99000"/>
                  </a:srgbClr>
                </a:solidFill>
              </a:rPr>
              <a:t>geo-replication</a:t>
            </a:r>
            <a:endParaRPr sz="4000" dirty="0">
              <a:solidFill>
                <a:srgbClr val="5F5F5F">
                  <a:alpha val="99000"/>
                </a:srgbClr>
              </a:solidFill>
            </a:endParaRPr>
          </a:p>
        </p:txBody>
      </p:sp>
      <p:sp>
        <p:nvSpPr>
          <p:cNvPr id="1339" name="Oval 536"/>
          <p:cNvSpPr>
            <a:spLocks noChangeAspect="1" noChangeArrowheads="1"/>
          </p:cNvSpPr>
          <p:nvPr/>
        </p:nvSpPr>
        <p:spPr bwMode="auto">
          <a:xfrm>
            <a:off x="1053913" y="4390922"/>
            <a:ext cx="105894" cy="105894"/>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292929"/>
              </a:solidFill>
            </a:endParaRPr>
          </a:p>
        </p:txBody>
      </p:sp>
      <p:grpSp>
        <p:nvGrpSpPr>
          <p:cNvPr id="21" name="Group 20"/>
          <p:cNvGrpSpPr/>
          <p:nvPr/>
        </p:nvGrpSpPr>
        <p:grpSpPr>
          <a:xfrm>
            <a:off x="628009" y="2058323"/>
            <a:ext cx="4582487" cy="2941875"/>
            <a:chOff x="628009" y="1463040"/>
            <a:chExt cx="4582487" cy="2460962"/>
          </a:xfrm>
        </p:grpSpPr>
        <p:cxnSp>
          <p:nvCxnSpPr>
            <p:cNvPr id="20" name="Straight Connector 19"/>
            <p:cNvCxnSpPr/>
            <p:nvPr/>
          </p:nvCxnSpPr>
          <p:spPr>
            <a:xfrm>
              <a:off x="628009"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2" name="Straight Connector 1341"/>
            <p:cNvCxnSpPr/>
            <p:nvPr/>
          </p:nvCxnSpPr>
          <p:spPr>
            <a:xfrm>
              <a:off x="1544506"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3" name="Straight Connector 1342"/>
            <p:cNvCxnSpPr/>
            <p:nvPr/>
          </p:nvCxnSpPr>
          <p:spPr>
            <a:xfrm>
              <a:off x="2461003"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4" name="Straight Connector 1343"/>
            <p:cNvCxnSpPr/>
            <p:nvPr/>
          </p:nvCxnSpPr>
          <p:spPr>
            <a:xfrm>
              <a:off x="3377500"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5" name="Straight Connector 1344"/>
            <p:cNvCxnSpPr/>
            <p:nvPr/>
          </p:nvCxnSpPr>
          <p:spPr>
            <a:xfrm>
              <a:off x="4293997"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6" name="Straight Connector 1345"/>
            <p:cNvCxnSpPr/>
            <p:nvPr/>
          </p:nvCxnSpPr>
          <p:spPr>
            <a:xfrm>
              <a:off x="5210496"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grpSp>
      <p:sp>
        <p:nvSpPr>
          <p:cNvPr id="18" name="Pentagon 17"/>
          <p:cNvSpPr/>
          <p:nvPr/>
        </p:nvSpPr>
        <p:spPr bwMode="auto">
          <a:xfrm rot="5400000">
            <a:off x="389090" y="2806107"/>
            <a:ext cx="1435542" cy="783245"/>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b="1" dirty="0" smtClean="0">
                <a:gradFill>
                  <a:gsLst>
                    <a:gs pos="0">
                      <a:srgbClr val="FFFFFF"/>
                    </a:gs>
                    <a:gs pos="100000">
                      <a:srgbClr val="FFFFFF"/>
                    </a:gs>
                  </a:gsLst>
                  <a:lin ang="5400000" scaled="0"/>
                </a:gradFill>
              </a:rPr>
              <a:t>WEST</a:t>
            </a:r>
          </a:p>
          <a:p>
            <a:pPr algn="ctr" defTabSz="914099" fontAlgn="base">
              <a:spcBef>
                <a:spcPct val="0"/>
              </a:spcBef>
              <a:spcAft>
                <a:spcPct val="0"/>
              </a:spcAft>
            </a:pPr>
            <a:r>
              <a:rPr lang="en-US" sz="1800" b="1" dirty="0" smtClean="0">
                <a:gradFill>
                  <a:gsLst>
                    <a:gs pos="0">
                      <a:srgbClr val="FFFFFF"/>
                    </a:gs>
                    <a:gs pos="100000">
                      <a:srgbClr val="FFFFFF"/>
                    </a:gs>
                  </a:gsLst>
                  <a:lin ang="5400000" scaled="0"/>
                </a:gradFill>
              </a:rPr>
              <a:t>DC</a:t>
            </a:r>
          </a:p>
        </p:txBody>
      </p:sp>
      <p:sp>
        <p:nvSpPr>
          <p:cNvPr id="1355" name="Pentagon 1354"/>
          <p:cNvSpPr/>
          <p:nvPr/>
        </p:nvSpPr>
        <p:spPr bwMode="auto">
          <a:xfrm rot="5400000">
            <a:off x="4038074" y="2806108"/>
            <a:ext cx="1435542" cy="783245"/>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b="1" dirty="0" smtClean="0">
                <a:gradFill>
                  <a:gsLst>
                    <a:gs pos="0">
                      <a:srgbClr val="FFFFFF"/>
                    </a:gs>
                    <a:gs pos="100000">
                      <a:srgbClr val="FFFFFF"/>
                    </a:gs>
                  </a:gsLst>
                  <a:lin ang="5400000" scaled="0"/>
                </a:gradFill>
              </a:rPr>
              <a:t>EAST</a:t>
            </a:r>
          </a:p>
          <a:p>
            <a:pPr algn="ctr" defTabSz="914099" fontAlgn="base">
              <a:spcBef>
                <a:spcPct val="0"/>
              </a:spcBef>
              <a:spcAft>
                <a:spcPct val="0"/>
              </a:spcAft>
            </a:pPr>
            <a:r>
              <a:rPr lang="en-US" sz="1800" b="1" dirty="0" smtClean="0">
                <a:gradFill>
                  <a:gsLst>
                    <a:gs pos="0">
                      <a:srgbClr val="FFFFFF"/>
                    </a:gs>
                    <a:gs pos="100000">
                      <a:srgbClr val="FFFFFF"/>
                    </a:gs>
                  </a:gsLst>
                  <a:lin ang="5400000" scaled="0"/>
                </a:gradFill>
              </a:rPr>
              <a:t>DC</a:t>
            </a:r>
          </a:p>
        </p:txBody>
      </p:sp>
      <p:sp>
        <p:nvSpPr>
          <p:cNvPr id="1358" name="Oval 536"/>
          <p:cNvSpPr>
            <a:spLocks noChangeAspect="1" noChangeArrowheads="1"/>
          </p:cNvSpPr>
          <p:nvPr/>
        </p:nvSpPr>
        <p:spPr bwMode="auto">
          <a:xfrm>
            <a:off x="4691224" y="4390922"/>
            <a:ext cx="105894" cy="105894"/>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292929"/>
              </a:solidFill>
            </a:endParaRPr>
          </a:p>
        </p:txBody>
      </p:sp>
      <p:sp>
        <p:nvSpPr>
          <p:cNvPr id="23" name="TextBox 22"/>
          <p:cNvSpPr txBox="1"/>
          <p:nvPr/>
        </p:nvSpPr>
        <p:spPr>
          <a:xfrm>
            <a:off x="2247465" y="4593702"/>
            <a:ext cx="1183016" cy="249299"/>
          </a:xfrm>
          <a:prstGeom prst="rect">
            <a:avLst/>
          </a:prstGeom>
          <a:noFill/>
        </p:spPr>
        <p:txBody>
          <a:bodyPr wrap="none" lIns="0" tIns="0" rIns="0" bIns="0" rtlCol="0">
            <a:spAutoFit/>
          </a:bodyPr>
          <a:lstStyle/>
          <a:p>
            <a:pPr>
              <a:lnSpc>
                <a:spcPct val="90000"/>
              </a:lnSpc>
              <a:spcBef>
                <a:spcPct val="20000"/>
              </a:spcBef>
              <a:buSzPct val="80000"/>
            </a:pPr>
            <a:r>
              <a:rPr lang="en-US" sz="1800" i="1" dirty="0" smtClean="0">
                <a:solidFill>
                  <a:srgbClr val="FFFFFF"/>
                </a:solidFill>
              </a:rPr>
              <a:t>&gt; 500 miles</a:t>
            </a:r>
            <a:endParaRPr lang="en-US" sz="1800" i="1" dirty="0">
              <a:solidFill>
                <a:srgbClr val="FFFFFF"/>
              </a:solidFill>
            </a:endParaRPr>
          </a:p>
        </p:txBody>
      </p:sp>
      <p:cxnSp>
        <p:nvCxnSpPr>
          <p:cNvPr id="1359" name="Straight Connector 1358"/>
          <p:cNvCxnSpPr/>
          <p:nvPr/>
        </p:nvCxnSpPr>
        <p:spPr>
          <a:xfrm>
            <a:off x="1106861" y="4443869"/>
            <a:ext cx="3584363" cy="0"/>
          </a:xfrm>
          <a:prstGeom prst="line">
            <a:avLst/>
          </a:prstGeom>
          <a:ln w="28575">
            <a:solidFill>
              <a:srgbClr val="92D050"/>
            </a:solidFill>
            <a:prstDash val="sysDash"/>
          </a:ln>
        </p:spPr>
        <p:style>
          <a:lnRef idx="1">
            <a:schemeClr val="accent1"/>
          </a:lnRef>
          <a:fillRef idx="0">
            <a:schemeClr val="accent1"/>
          </a:fillRef>
          <a:effectRef idx="0">
            <a:schemeClr val="accent1"/>
          </a:effectRef>
          <a:fontRef idx="minor">
            <a:schemeClr val="tx1"/>
          </a:fontRef>
        </p:style>
      </p:cxnSp>
      <p:sp>
        <p:nvSpPr>
          <p:cNvPr id="63" name="Rounded Rectangle 62"/>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65" name="Group 64"/>
          <p:cNvGrpSpPr/>
          <p:nvPr/>
        </p:nvGrpSpPr>
        <p:grpSpPr>
          <a:xfrm>
            <a:off x="6257557" y="2252065"/>
            <a:ext cx="1671976" cy="2950074"/>
            <a:chOff x="3857138" y="-151910"/>
            <a:chExt cx="1671976" cy="2950074"/>
          </a:xfrm>
        </p:grpSpPr>
        <p:pic>
          <p:nvPicPr>
            <p:cNvPr id="66" name="Picture 65"/>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67" name="Rectangle 66"/>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8" name="Picture 67"/>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69" name="Group 68"/>
          <p:cNvGrpSpPr/>
          <p:nvPr/>
        </p:nvGrpSpPr>
        <p:grpSpPr>
          <a:xfrm>
            <a:off x="8045922" y="2252065"/>
            <a:ext cx="1671976" cy="2950074"/>
            <a:chOff x="3857138" y="-151910"/>
            <a:chExt cx="1671976" cy="2950074"/>
          </a:xfrm>
        </p:grpSpPr>
        <p:pic>
          <p:nvPicPr>
            <p:cNvPr id="70" name="Picture 69"/>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71" name="Rectangle 70"/>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2" name="Picture 7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73" name="Group 72"/>
          <p:cNvGrpSpPr/>
          <p:nvPr/>
        </p:nvGrpSpPr>
        <p:grpSpPr>
          <a:xfrm>
            <a:off x="9834150" y="2252065"/>
            <a:ext cx="1671976" cy="2950074"/>
            <a:chOff x="3857138" y="-151910"/>
            <a:chExt cx="1671976" cy="2950074"/>
          </a:xfrm>
        </p:grpSpPr>
        <p:pic>
          <p:nvPicPr>
            <p:cNvPr id="74" name="Picture 7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75" name="Rectangle 7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7" name="Picture 7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78" name="Rounded Rectangle 77"/>
          <p:cNvSpPr/>
          <p:nvPr/>
        </p:nvSpPr>
        <p:spPr bwMode="auto">
          <a:xfrm>
            <a:off x="8959674" y="3607404"/>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9" name="Rounded Rectangle 78"/>
          <p:cNvSpPr/>
          <p:nvPr/>
        </p:nvSpPr>
        <p:spPr bwMode="auto">
          <a:xfrm>
            <a:off x="8159515"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0" name="Rounded Rectangle 79"/>
          <p:cNvSpPr/>
          <p:nvPr/>
        </p:nvSpPr>
        <p:spPr bwMode="auto">
          <a:xfrm>
            <a:off x="10742612"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81" name="Group 80"/>
          <p:cNvGrpSpPr/>
          <p:nvPr/>
        </p:nvGrpSpPr>
        <p:grpSpPr>
          <a:xfrm>
            <a:off x="8159515" y="2709450"/>
            <a:ext cx="1427560" cy="2385378"/>
            <a:chOff x="6371150" y="2709450"/>
            <a:chExt cx="1427560" cy="2385378"/>
          </a:xfrm>
        </p:grpSpPr>
        <p:pic>
          <p:nvPicPr>
            <p:cNvPr id="82" name="Picture 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83" name="Picture 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85" name="Picture 84"/>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86" name="Picture 85"/>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87" name="Picture 8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88" name="Group 87"/>
          <p:cNvGrpSpPr/>
          <p:nvPr/>
        </p:nvGrpSpPr>
        <p:grpSpPr>
          <a:xfrm>
            <a:off x="9947743" y="2709450"/>
            <a:ext cx="1427560" cy="2385378"/>
            <a:chOff x="6371150" y="2709450"/>
            <a:chExt cx="1427560" cy="2385378"/>
          </a:xfrm>
        </p:grpSpPr>
        <p:pic>
          <p:nvPicPr>
            <p:cNvPr id="89" name="Picture 8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90" name="Picture 8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91" name="Picture 9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92" name="Picture 91"/>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93" name="Picture 92"/>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94" name="Picture 9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95" name="Group 94"/>
          <p:cNvGrpSpPr/>
          <p:nvPr/>
        </p:nvGrpSpPr>
        <p:grpSpPr>
          <a:xfrm>
            <a:off x="8173259" y="3602456"/>
            <a:ext cx="600626" cy="752080"/>
            <a:chOff x="8173259" y="3602456"/>
            <a:chExt cx="600626" cy="752080"/>
          </a:xfrm>
        </p:grpSpPr>
        <p:sp>
          <p:nvSpPr>
            <p:cNvPr id="96" name="Rounded Rectangle 95"/>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97" name="Picture 96"/>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112" name="Rounded Rectangle 111"/>
          <p:cNvSpPr/>
          <p:nvPr/>
        </p:nvSpPr>
        <p:spPr bwMode="auto">
          <a:xfrm>
            <a:off x="8159515" y="3582559"/>
            <a:ext cx="636754" cy="790047"/>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3" name="Rounded Rectangle 112"/>
          <p:cNvSpPr/>
          <p:nvPr/>
        </p:nvSpPr>
        <p:spPr bwMode="auto">
          <a:xfrm>
            <a:off x="6393534"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4" name="Group 113"/>
          <p:cNvGrpSpPr/>
          <p:nvPr/>
        </p:nvGrpSpPr>
        <p:grpSpPr>
          <a:xfrm>
            <a:off x="6371150" y="2709450"/>
            <a:ext cx="1427560" cy="2385378"/>
            <a:chOff x="6371150" y="2709450"/>
            <a:chExt cx="1427560" cy="2385378"/>
          </a:xfrm>
        </p:grpSpPr>
        <p:pic>
          <p:nvPicPr>
            <p:cNvPr id="115" name="Picture 1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6" name="Picture 1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7" name="Picture 1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8" name="Picture 117"/>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19" name="Picture 118"/>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0" name="Picture 1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2" name="Oval 1"/>
          <p:cNvSpPr/>
          <p:nvPr/>
        </p:nvSpPr>
        <p:spPr bwMode="auto">
          <a:xfrm>
            <a:off x="1016625" y="4352439"/>
            <a:ext cx="180473" cy="18047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 </a:t>
            </a:r>
          </a:p>
        </p:txBody>
      </p:sp>
      <p:sp>
        <p:nvSpPr>
          <p:cNvPr id="98" name="Oval 97"/>
          <p:cNvSpPr/>
          <p:nvPr/>
        </p:nvSpPr>
        <p:spPr bwMode="auto">
          <a:xfrm>
            <a:off x="1014915" y="4350729"/>
            <a:ext cx="180473" cy="18047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 </a:t>
            </a:r>
          </a:p>
        </p:txBody>
      </p:sp>
      <p:sp>
        <p:nvSpPr>
          <p:cNvPr id="99" name="TextBox 98"/>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207228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par>
                                <p:cTn id="8" presetID="22" presetClass="entr" presetSubtype="8"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fade">
                                      <p:cBhvr>
                                        <p:cTn id="14" dur="500"/>
                                        <p:tgtEl>
                                          <p:spTgt spid="61"/>
                                        </p:tgtEl>
                                      </p:cBhvr>
                                    </p:animEffect>
                                  </p:childTnLst>
                                </p:cTn>
                              </p:par>
                            </p:childTnLst>
                          </p:cTn>
                        </p:par>
                        <p:par>
                          <p:cTn id="15" fill="hold">
                            <p:stCondLst>
                              <p:cond delay="1500"/>
                            </p:stCondLst>
                            <p:childTnLst>
                              <p:par>
                                <p:cTn id="16" presetID="22" presetClass="entr" presetSubtype="4"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339"/>
                                        </p:tgtEl>
                                        <p:attrNameLst>
                                          <p:attrName>style.visibility</p:attrName>
                                        </p:attrNameLst>
                                      </p:cBhvr>
                                      <p:to>
                                        <p:strVal val="visible"/>
                                      </p:to>
                                    </p:set>
                                    <p:animEffect transition="in" filter="fade">
                                      <p:cBhvr>
                                        <p:cTn id="22" dur="250"/>
                                        <p:tgtEl>
                                          <p:spTgt spid="1339"/>
                                        </p:tgtEl>
                                      </p:cBhvr>
                                    </p:animEffect>
                                  </p:childTnLst>
                                </p:cTn>
                              </p:par>
                            </p:childTnLst>
                          </p:cTn>
                        </p:par>
                        <p:par>
                          <p:cTn id="23" fill="hold">
                            <p:stCondLst>
                              <p:cond delay="2250"/>
                            </p:stCondLst>
                            <p:childTnLst>
                              <p:par>
                                <p:cTn id="24" presetID="22" presetClass="entr" presetSubtype="4" fill="hold" grpId="0" nodeType="afterEffect">
                                  <p:stCondLst>
                                    <p:cond delay="0"/>
                                  </p:stCondLst>
                                  <p:childTnLst>
                                    <p:set>
                                      <p:cBhvr>
                                        <p:cTn id="25" dur="1" fill="hold">
                                          <p:stCondLst>
                                            <p:cond delay="0"/>
                                          </p:stCondLst>
                                        </p:cTn>
                                        <p:tgtEl>
                                          <p:spTgt spid="1355"/>
                                        </p:tgtEl>
                                        <p:attrNameLst>
                                          <p:attrName>style.visibility</p:attrName>
                                        </p:attrNameLst>
                                      </p:cBhvr>
                                      <p:to>
                                        <p:strVal val="visible"/>
                                      </p:to>
                                    </p:set>
                                    <p:animEffect transition="in" filter="wipe(down)">
                                      <p:cBhvr>
                                        <p:cTn id="26" dur="500"/>
                                        <p:tgtEl>
                                          <p:spTgt spid="1355"/>
                                        </p:tgtEl>
                                      </p:cBhvr>
                                    </p:animEffect>
                                  </p:childTnLst>
                                </p:cTn>
                              </p:par>
                            </p:childTnLst>
                          </p:cTn>
                        </p:par>
                        <p:par>
                          <p:cTn id="27" fill="hold">
                            <p:stCondLst>
                              <p:cond delay="2750"/>
                            </p:stCondLst>
                            <p:childTnLst>
                              <p:par>
                                <p:cTn id="28" presetID="10" presetClass="entr" presetSubtype="0" fill="hold" grpId="0" nodeType="afterEffect">
                                  <p:stCondLst>
                                    <p:cond delay="0"/>
                                  </p:stCondLst>
                                  <p:childTnLst>
                                    <p:set>
                                      <p:cBhvr>
                                        <p:cTn id="29" dur="1" fill="hold">
                                          <p:stCondLst>
                                            <p:cond delay="0"/>
                                          </p:stCondLst>
                                        </p:cTn>
                                        <p:tgtEl>
                                          <p:spTgt spid="1358"/>
                                        </p:tgtEl>
                                        <p:attrNameLst>
                                          <p:attrName>style.visibility</p:attrName>
                                        </p:attrNameLst>
                                      </p:cBhvr>
                                      <p:to>
                                        <p:strVal val="visible"/>
                                      </p:to>
                                    </p:set>
                                    <p:animEffect transition="in" filter="fade">
                                      <p:cBhvr>
                                        <p:cTn id="30" dur="250"/>
                                        <p:tgtEl>
                                          <p:spTgt spid="1358"/>
                                        </p:tgtEl>
                                      </p:cBhvr>
                                    </p:animEffect>
                                  </p:childTnLst>
                                </p:cTn>
                              </p:par>
                            </p:childTnLst>
                          </p:cTn>
                        </p:par>
                        <p:par>
                          <p:cTn id="31" fill="hold">
                            <p:stCondLst>
                              <p:cond delay="3000"/>
                            </p:stCondLst>
                            <p:childTnLst>
                              <p:par>
                                <p:cTn id="32" presetID="10" presetClass="entr" presetSubtype="0" fill="hold" grpId="0" nodeType="afterEffect">
                                  <p:stCondLst>
                                    <p:cond delay="100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250"/>
                                        <p:tgtEl>
                                          <p:spTgt spid="64"/>
                                        </p:tgtEl>
                                      </p:cBhvr>
                                    </p:animEffect>
                                  </p:childTnLst>
                                </p:cTn>
                              </p:par>
                              <p:par>
                                <p:cTn id="35" presetID="22" presetClass="entr" presetSubtype="8" fill="hold" nodeType="withEffect">
                                  <p:stCondLst>
                                    <p:cond delay="1000"/>
                                  </p:stCondLst>
                                  <p:childTnLst>
                                    <p:set>
                                      <p:cBhvr>
                                        <p:cTn id="36" dur="1" fill="hold">
                                          <p:stCondLst>
                                            <p:cond delay="0"/>
                                          </p:stCondLst>
                                        </p:cTn>
                                        <p:tgtEl>
                                          <p:spTgt spid="1359"/>
                                        </p:tgtEl>
                                        <p:attrNameLst>
                                          <p:attrName>style.visibility</p:attrName>
                                        </p:attrNameLst>
                                      </p:cBhvr>
                                      <p:to>
                                        <p:strVal val="visible"/>
                                      </p:to>
                                    </p:set>
                                    <p:animEffect transition="in" filter="wipe(left)">
                                      <p:cBhvr>
                                        <p:cTn id="37" dur="1000"/>
                                        <p:tgtEl>
                                          <p:spTgt spid="1359"/>
                                        </p:tgtEl>
                                      </p:cBhvr>
                                    </p:animEffect>
                                  </p:childTnLst>
                                </p:cTn>
                              </p:par>
                            </p:childTnLst>
                          </p:cTn>
                        </p:par>
                        <p:par>
                          <p:cTn id="38" fill="hold">
                            <p:stCondLst>
                              <p:cond delay="5000"/>
                            </p:stCondLst>
                            <p:childTnLst>
                              <p:par>
                                <p:cTn id="39" presetID="10" presetClass="entr" presetSubtype="0" fill="hold" grpId="0" nodeType="after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250"/>
                                        <p:tgtEl>
                                          <p:spTgt spid="62"/>
                                        </p:tgtEl>
                                      </p:cBhvr>
                                    </p:animEffect>
                                  </p:childTnLst>
                                </p:cTn>
                              </p:par>
                            </p:childTnLst>
                          </p:cTn>
                        </p:par>
                        <p:par>
                          <p:cTn id="42" fill="hold">
                            <p:stCondLst>
                              <p:cond delay="5250"/>
                            </p:stCondLst>
                            <p:childTnLst>
                              <p:par>
                                <p:cTn id="43" presetID="10" presetClass="entr" presetSubtype="0" fill="hold" grpId="0" nodeType="after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par>
                                <p:cTn id="46" presetID="63" presetClass="path" presetSubtype="0" repeatCount="indefinite" accel="50000" decel="50000" fill="hold" grpId="1" nodeType="withEffect">
                                  <p:stCondLst>
                                    <p:cond delay="0"/>
                                  </p:stCondLst>
                                  <p:childTnLst>
                                    <p:animMotion origin="layout" path="M -2.5013E-6 4.28406E-6 L 0.29886 4.28406E-6 " pathEditMode="relative" rAng="0" ptsTypes="AA">
                                      <p:cBhvr>
                                        <p:cTn id="47" dur="2000" fill="hold"/>
                                        <p:tgtEl>
                                          <p:spTgt spid="2"/>
                                        </p:tgtEl>
                                        <p:attrNameLst>
                                          <p:attrName>ppt_x</p:attrName>
                                          <p:attrName>ppt_y</p:attrName>
                                        </p:attrNameLst>
                                      </p:cBhvr>
                                      <p:rCtr x="14943" y="0"/>
                                    </p:animMotion>
                                  </p:childTnLst>
                                </p:cTn>
                              </p:par>
                              <p:par>
                                <p:cTn id="48" presetID="10" presetClass="entr" presetSubtype="0" fill="hold" grpId="0" nodeType="withEffect">
                                  <p:stCondLst>
                                    <p:cond delay="500"/>
                                  </p:stCondLst>
                                  <p:childTnLst>
                                    <p:set>
                                      <p:cBhvr>
                                        <p:cTn id="49" dur="1" fill="hold">
                                          <p:stCondLst>
                                            <p:cond delay="0"/>
                                          </p:stCondLst>
                                        </p:cTn>
                                        <p:tgtEl>
                                          <p:spTgt spid="98"/>
                                        </p:tgtEl>
                                        <p:attrNameLst>
                                          <p:attrName>style.visibility</p:attrName>
                                        </p:attrNameLst>
                                      </p:cBhvr>
                                      <p:to>
                                        <p:strVal val="visible"/>
                                      </p:to>
                                    </p:set>
                                    <p:animEffect transition="in" filter="fade">
                                      <p:cBhvr>
                                        <p:cTn id="50" dur="500"/>
                                        <p:tgtEl>
                                          <p:spTgt spid="98"/>
                                        </p:tgtEl>
                                      </p:cBhvr>
                                    </p:animEffect>
                                  </p:childTnLst>
                                </p:cTn>
                              </p:par>
                              <p:par>
                                <p:cTn id="51" presetID="63" presetClass="path" presetSubtype="0" repeatCount="indefinite" accel="50000" decel="50000" fill="hold" grpId="1" nodeType="withEffect">
                                  <p:stCondLst>
                                    <p:cond delay="500"/>
                                  </p:stCondLst>
                                  <p:childTnLst>
                                    <p:animMotion origin="layout" path="M -2.5013E-6 4.28406E-6 L 0.29886 4.28406E-6 " pathEditMode="relative" rAng="0" ptsTypes="AA">
                                      <p:cBhvr>
                                        <p:cTn id="52" dur="2000" fill="hold"/>
                                        <p:tgtEl>
                                          <p:spTgt spid="98"/>
                                        </p:tgtEl>
                                        <p:attrNameLst>
                                          <p:attrName>ppt_x</p:attrName>
                                          <p:attrName>ppt_y</p:attrName>
                                        </p:attrNameLst>
                                      </p:cBhvr>
                                      <p:rCtr x="14943" y="0"/>
                                    </p:animMotion>
                                  </p:childTnLst>
                                </p:cTn>
                              </p:par>
                            </p:childTnLst>
                          </p:cTn>
                        </p:par>
                        <p:par>
                          <p:cTn id="53" fill="hold">
                            <p:stCondLst>
                              <p:cond delay="7750"/>
                            </p:stCondLst>
                            <p:childTnLst>
                              <p:par>
                                <p:cTn id="54" presetID="10" presetClass="entr" presetSubtype="0"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2" grpId="0" animBg="1"/>
      <p:bldP spid="61" grpId="0"/>
      <p:bldP spid="1339" grpId="0" animBg="1"/>
      <p:bldP spid="18" grpId="0" animBg="1"/>
      <p:bldP spid="1355" grpId="0" animBg="1"/>
      <p:bldP spid="1358" grpId="0" animBg="1"/>
      <p:bldP spid="23" grpId="0"/>
      <p:bldP spid="2" grpId="0" animBg="1"/>
      <p:bldP spid="2" grpId="1" animBg="1"/>
      <p:bldP spid="98" grpId="0" animBg="1"/>
      <p:bldP spid="98"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chemeClr val="tx1">
                    <a:alpha val="99000"/>
                  </a:schemeClr>
                </a:solidFill>
              </a:rPr>
              <a:t>Web sites </a:t>
            </a:r>
            <a:endParaRPr dirty="0">
              <a:solidFill>
                <a:schemeClr val="tx1">
                  <a:alpha val="99000"/>
                </a:schemeClr>
              </a:solidFill>
            </a:endParaRPr>
          </a:p>
        </p:txBody>
      </p:sp>
      <p:pic>
        <p:nvPicPr>
          <p:cNvPr id="2" name="Picture 1"/>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81850" y="2178241"/>
            <a:ext cx="2781081" cy="2781081"/>
          </a:xfrm>
          <a:prstGeom prst="rect">
            <a:avLst/>
          </a:prstGeom>
        </p:spPr>
      </p:pic>
      <p:sp>
        <p:nvSpPr>
          <p:cNvPr id="6"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smtClean="0">
                <a:latin typeface="+mn-lt"/>
              </a:rPr>
              <a:t>Build with ASP.NET, Node.js or PHP</a:t>
            </a:r>
          </a:p>
          <a:p>
            <a:pPr marL="3175" indent="0">
              <a:lnSpc>
                <a:spcPct val="100000"/>
              </a:lnSpc>
              <a:buNone/>
            </a:pPr>
            <a:r>
              <a:rPr lang="en-US" sz="2400" dirty="0" smtClean="0">
                <a:latin typeface="+mn-lt"/>
              </a:rPr>
              <a:t>Deploy in seconds with FTP, </a:t>
            </a:r>
            <a:r>
              <a:rPr lang="en-US" sz="2400" dirty="0" err="1" smtClean="0">
                <a:latin typeface="+mn-lt"/>
              </a:rPr>
              <a:t>Git</a:t>
            </a:r>
            <a:r>
              <a:rPr lang="en-US" sz="2400" dirty="0" smtClean="0">
                <a:latin typeface="+mn-lt"/>
              </a:rPr>
              <a:t> or TFS</a:t>
            </a:r>
          </a:p>
          <a:p>
            <a:pPr marL="3175" indent="0">
              <a:lnSpc>
                <a:spcPct val="100000"/>
              </a:lnSpc>
              <a:buNone/>
            </a:pPr>
            <a:r>
              <a:rPr lang="en-US" sz="2400" dirty="0" smtClean="0">
                <a:latin typeface="+mn-lt"/>
              </a:rPr>
              <a:t>Start for free, scale up as your traffic grows</a:t>
            </a:r>
          </a:p>
        </p:txBody>
      </p:sp>
    </p:spTree>
    <p:extLst>
      <p:ext uri="{BB962C8B-B14F-4D97-AF65-F5344CB8AC3E}">
        <p14:creationId xmlns:p14="http://schemas.microsoft.com/office/powerpoint/2010/main" val="39439336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25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25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3009051"/>
            <a:ext cx="10237787" cy="997196"/>
          </a:xfrm>
        </p:spPr>
        <p:txBody>
          <a:bodyPr/>
          <a:lstStyle/>
          <a:p>
            <a:r>
              <a:rPr lang="en-US" dirty="0"/>
              <a:t>Web sites</a:t>
            </a: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04673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p:cNvGrpSpPr/>
          <p:nvPr/>
        </p:nvGrpSpPr>
        <p:grpSpPr>
          <a:xfrm>
            <a:off x="3031844" y="1289120"/>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smtClean="0">
                    <a:solidFill>
                      <a:schemeClr val="tx1">
                        <a:alpha val="99000"/>
                      </a:schemeClr>
                    </a:solidFill>
                    <a:latin typeface="Segoe UI Light" pitchFamily="34" charset="0"/>
                  </a:rPr>
                  <a:t>1</a:t>
                </a:r>
                <a:endParaRPr lang="en-US" sz="6600" dirty="0">
                  <a:solidFill>
                    <a:schemeClr val="tx1">
                      <a:alpha val="99000"/>
                    </a:schemeClr>
                  </a:solidFill>
                  <a:latin typeface="Segoe UI Light" pitchFamily="34" charset="0"/>
                </a:endParaRPr>
              </a:p>
            </p:txBody>
          </p:sp>
          <p:sp>
            <p:nvSpPr>
              <p:cNvPr id="23" name="Rectangle 22"/>
              <p:cNvSpPr/>
              <p:nvPr/>
            </p:nvSpPr>
            <p:spPr bwMode="auto">
              <a:xfrm>
                <a:off x="2543998" y="6093146"/>
                <a:ext cx="805871"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370619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67" name="Group 66"/>
          <p:cNvGrpSpPr/>
          <p:nvPr/>
        </p:nvGrpSpPr>
        <p:grpSpPr>
          <a:xfrm>
            <a:off x="-216815" y="5727773"/>
            <a:ext cx="12622489" cy="1046296"/>
            <a:chOff x="-5297672" y="5194194"/>
            <a:chExt cx="16604405" cy="1376362"/>
          </a:xfrm>
        </p:grpSpPr>
        <p:pic>
          <p:nvPicPr>
            <p:cNvPr id="68" name="Picture 2" descr="C:\Users\jonahs\Documents\Dropbox\Projects SCOTT\Azure Deck\Source Images\server-blu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69" name="Picture 2" descr="C:\Users\jonahs\Documents\Dropbox\Projects SCOTT\Azure Deck\Source Images\server-blu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70" name="Picture 2" descr="C:\Users\jonahs\Documents\Dropbox\Projects SCOTT\Azure Deck\Source Images\server-blu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71" name="Picture 2" descr="C:\Users\jonahs\Documents\Dropbox\Projects SCOTT\Azure Deck\Source Images\server-blu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17" name="Picture 2" descr="C:\Users\jonahs\Documents\Dropbox\Projects SCOTT\Azure Deck\Source Images\server-blue.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118" name="Picture 2" descr="C:\Users\jonahs\Documents\Dropbox\Projects SCOTT\Azure Deck\Source Images\server-blu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1" y="0"/>
            <a:ext cx="12188826" cy="983234"/>
            <a:chOff x="-1" y="0"/>
            <a:chExt cx="12188826" cy="983234"/>
          </a:xfrm>
        </p:grpSpPr>
        <p:grpSp>
          <p:nvGrpSpPr>
            <p:cNvPr id="13" name="Group 12"/>
            <p:cNvGrpSpPr/>
            <p:nvPr/>
          </p:nvGrpSpPr>
          <p:grpSpPr>
            <a:xfrm>
              <a:off x="-1" y="0"/>
              <a:ext cx="12180802" cy="983234"/>
              <a:chOff x="-1" y="0"/>
              <a:chExt cx="12180802" cy="983234"/>
            </a:xfrm>
          </p:grpSpPr>
          <p:sp>
            <p:nvSpPr>
              <p:cNvPr id="11" name="Rectangle 10"/>
              <p:cNvSpPr/>
              <p:nvPr/>
            </p:nvSpPr>
            <p:spPr bwMode="auto">
              <a:xfrm>
                <a:off x="-1" y="0"/>
                <a:ext cx="6772189"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Rectangle 11"/>
              <p:cNvSpPr/>
              <p:nvPr/>
            </p:nvSpPr>
            <p:spPr bwMode="auto">
              <a:xfrm>
                <a:off x="6258296" y="0"/>
                <a:ext cx="2360742"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1" name="Rectangle 110"/>
              <p:cNvSpPr/>
              <p:nvPr/>
            </p:nvSpPr>
            <p:spPr bwMode="auto">
              <a:xfrm>
                <a:off x="8573718" y="0"/>
                <a:ext cx="3607083"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73" name="Group 72"/>
            <p:cNvGrpSpPr/>
            <p:nvPr/>
          </p:nvGrpSpPr>
          <p:grpSpPr>
            <a:xfrm>
              <a:off x="0" y="300008"/>
              <a:ext cx="12188825" cy="683226"/>
              <a:chOff x="0" y="300008"/>
              <a:chExt cx="12188825" cy="683226"/>
            </a:xfrm>
          </p:grpSpPr>
          <p:sp>
            <p:nvSpPr>
              <p:cNvPr id="74"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sz="3200" dirty="0" smtClean="0">
                    <a:solidFill>
                      <a:srgbClr val="00AEEF">
                        <a:alpha val="99000"/>
                      </a:srgbClr>
                    </a:solidFill>
                  </a:rPr>
                  <a:t>shared</a:t>
                </a:r>
                <a:endParaRPr sz="3200" dirty="0">
                  <a:solidFill>
                    <a:srgbClr val="00AEEF">
                      <a:alpha val="99000"/>
                    </a:srgbClr>
                  </a:solidFill>
                </a:endParaRPr>
              </a:p>
            </p:txBody>
          </p:sp>
          <p:sp>
            <p:nvSpPr>
              <p:cNvPr id="75"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sz="3200" dirty="0" smtClean="0">
                    <a:solidFill>
                      <a:srgbClr val="FFFFFF">
                        <a:alpha val="99000"/>
                      </a:srgbClr>
                    </a:solidFill>
                  </a:rPr>
                  <a:t>reserved</a:t>
                </a:r>
                <a:endParaRPr sz="3200" dirty="0">
                  <a:solidFill>
                    <a:srgbClr val="FFFFFF">
                      <a:alpha val="99000"/>
                    </a:srgbClr>
                  </a:solidFill>
                </a:endParaRPr>
              </a:p>
            </p:txBody>
          </p:sp>
          <p:cxnSp>
            <p:nvCxnSpPr>
              <p:cNvPr id="76" name="Straight Connector 75"/>
              <p:cNvCxnSpPr/>
              <p:nvPr/>
            </p:nvCxnSpPr>
            <p:spPr>
              <a:xfrm flipV="1">
                <a:off x="6772188"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772188" y="300008"/>
                <a:ext cx="1801530"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8573718"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8573718" y="983233"/>
                <a:ext cx="3615107"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0" y="983233"/>
                <a:ext cx="6770962"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grpSp>
      <p:grpSp>
        <p:nvGrpSpPr>
          <p:cNvPr id="7" name="Group 6"/>
          <p:cNvGrpSpPr/>
          <p:nvPr/>
        </p:nvGrpSpPr>
        <p:grpSpPr>
          <a:xfrm>
            <a:off x="-292420" y="1589948"/>
            <a:ext cx="6576424" cy="4691237"/>
            <a:chOff x="-292420" y="1589948"/>
            <a:chExt cx="6576424" cy="4691237"/>
          </a:xfrm>
        </p:grpSpPr>
        <p:sp>
          <p:nvSpPr>
            <p:cNvPr id="108" name="Isosceles Triangle 107"/>
            <p:cNvSpPr/>
            <p:nvPr/>
          </p:nvSpPr>
          <p:spPr bwMode="auto">
            <a:xfrm rot="9464752">
              <a:off x="-292420" y="1589948"/>
              <a:ext cx="6576424" cy="4691237"/>
            </a:xfrm>
            <a:custGeom>
              <a:avLst/>
              <a:gdLst/>
              <a:ahLst/>
              <a:cxnLst/>
              <a:rect l="l" t="t" r="r" b="b"/>
              <a:pathLst>
                <a:path w="6576424" h="4691237">
                  <a:moveTo>
                    <a:pt x="5581454" y="4691237"/>
                  </a:moveTo>
                  <a:lnTo>
                    <a:pt x="83737" y="2441599"/>
                  </a:lnTo>
                  <a:cubicBezTo>
                    <a:pt x="14874" y="2413420"/>
                    <a:pt x="-18108" y="2334752"/>
                    <a:pt x="10070" y="2265888"/>
                  </a:cubicBezTo>
                  <a:lnTo>
                    <a:pt x="902996" y="83737"/>
                  </a:lnTo>
                  <a:cubicBezTo>
                    <a:pt x="931175" y="14873"/>
                    <a:pt x="1009843" y="-18109"/>
                    <a:pt x="1078707" y="10070"/>
                  </a:cubicBezTo>
                  <a:lnTo>
                    <a:pt x="2496672" y="590294"/>
                  </a:lnTo>
                  <a:lnTo>
                    <a:pt x="2618177" y="296621"/>
                  </a:lnTo>
                  <a:lnTo>
                    <a:pt x="2789208" y="709998"/>
                  </a:lnTo>
                  <a:lnTo>
                    <a:pt x="4875474" y="1563688"/>
                  </a:lnTo>
                  <a:lnTo>
                    <a:pt x="4996979" y="1270015"/>
                  </a:lnTo>
                  <a:lnTo>
                    <a:pt x="5168010" y="1683393"/>
                  </a:lnTo>
                  <a:lnTo>
                    <a:pt x="6576424" y="2259708"/>
                  </a:ln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0" name="Group 9"/>
            <p:cNvGrpSpPr/>
            <p:nvPr/>
          </p:nvGrpSpPr>
          <p:grpSpPr>
            <a:xfrm>
              <a:off x="-1" y="2752725"/>
              <a:ext cx="6059952" cy="2330247"/>
              <a:chOff x="-1" y="2752725"/>
              <a:chExt cx="6059952" cy="2330247"/>
            </a:xfrm>
          </p:grpSpPr>
          <p:grpSp>
            <p:nvGrpSpPr>
              <p:cNvPr id="96" name="Group 95"/>
              <p:cNvGrpSpPr/>
              <p:nvPr/>
            </p:nvGrpSpPr>
            <p:grpSpPr>
              <a:xfrm>
                <a:off x="5683855" y="3073496"/>
                <a:ext cx="376096" cy="631077"/>
                <a:chOff x="2146300" y="552450"/>
                <a:chExt cx="3428608" cy="5753100"/>
              </a:xfrm>
            </p:grpSpPr>
            <p:pic>
              <p:nvPicPr>
                <p:cNvPr id="103" name="Picture 102"/>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4" name="Rectangle 103"/>
                <p:cNvSpPr/>
                <p:nvPr/>
              </p:nvSpPr>
              <p:spPr bwMode="auto">
                <a:xfrm>
                  <a:off x="2271253" y="1651094"/>
                  <a:ext cx="3303655" cy="44842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97" name="Group 96"/>
              <p:cNvGrpSpPr/>
              <p:nvPr/>
            </p:nvGrpSpPr>
            <p:grpSpPr>
              <a:xfrm>
                <a:off x="5683855" y="3762695"/>
                <a:ext cx="376096" cy="631077"/>
                <a:chOff x="2146300" y="552450"/>
                <a:chExt cx="3428608" cy="5753100"/>
              </a:xfrm>
            </p:grpSpPr>
            <p:pic>
              <p:nvPicPr>
                <p:cNvPr id="101" name="Picture 100"/>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2" name="Rectangle 101"/>
                <p:cNvSpPr/>
                <p:nvPr/>
              </p:nvSpPr>
              <p:spPr bwMode="auto">
                <a:xfrm>
                  <a:off x="2271253" y="1651094"/>
                  <a:ext cx="3303655" cy="448423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98" name="Group 97"/>
              <p:cNvGrpSpPr/>
              <p:nvPr/>
            </p:nvGrpSpPr>
            <p:grpSpPr>
              <a:xfrm>
                <a:off x="5683855" y="4451895"/>
                <a:ext cx="376096" cy="631077"/>
                <a:chOff x="2146300" y="552450"/>
                <a:chExt cx="3428608" cy="5753100"/>
              </a:xfrm>
            </p:grpSpPr>
            <p:pic>
              <p:nvPicPr>
                <p:cNvPr id="99" name="Picture 98"/>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0" name="Rectangle 99"/>
                <p:cNvSpPr/>
                <p:nvPr/>
              </p:nvSpPr>
              <p:spPr bwMode="auto">
                <a:xfrm>
                  <a:off x="2271253" y="1651094"/>
                  <a:ext cx="3303655" cy="44842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20" name="TextBox 119"/>
              <p:cNvSpPr txBox="1"/>
              <p:nvPr/>
            </p:nvSpPr>
            <p:spPr>
              <a:xfrm>
                <a:off x="227012" y="2752725"/>
                <a:ext cx="2757145" cy="221599"/>
              </a:xfrm>
              <a:prstGeom prst="rect">
                <a:avLst/>
              </a:prstGeom>
              <a:noFill/>
            </p:spPr>
            <p:txBody>
              <a:bodyPr wrap="square" lIns="0" tIns="0" rIns="0" bIns="0" rtlCol="0">
                <a:spAutoFit/>
              </a:bodyPr>
              <a:lstStyle/>
              <a:p>
                <a:pPr defTabSz="1218987">
                  <a:lnSpc>
                    <a:spcPct val="90000"/>
                  </a:lnSpc>
                  <a:spcBef>
                    <a:spcPct val="20000"/>
                  </a:spcBef>
                  <a:buSzPct val="80000"/>
                </a:pPr>
                <a:r>
                  <a:rPr lang="en-US" sz="1600" b="1" cap="all" dirty="0" smtClean="0">
                    <a:solidFill>
                      <a:schemeClr val="bg1">
                        <a:alpha val="99000"/>
                      </a:schemeClr>
                    </a:solidFill>
                  </a:rPr>
                  <a:t>Shared </a:t>
                </a:r>
                <a:r>
                  <a:rPr lang="en-US" sz="1600" b="1" cap="all" dirty="0" err="1" smtClean="0">
                    <a:solidFill>
                      <a:schemeClr val="bg1">
                        <a:alpha val="99000"/>
                      </a:schemeClr>
                    </a:solidFill>
                  </a:rPr>
                  <a:t>instanceS</a:t>
                </a:r>
                <a:endParaRPr lang="en-US" sz="1600" b="1" cap="all" dirty="0">
                  <a:solidFill>
                    <a:schemeClr val="bg1">
                      <a:alpha val="99000"/>
                    </a:schemeClr>
                  </a:solidFill>
                </a:endParaRPr>
              </a:p>
            </p:txBody>
          </p:sp>
          <p:grpSp>
            <p:nvGrpSpPr>
              <p:cNvPr id="151" name="Group 150"/>
              <p:cNvGrpSpPr/>
              <p:nvPr/>
            </p:nvGrpSpPr>
            <p:grpSpPr>
              <a:xfrm>
                <a:off x="4721992" y="3073496"/>
                <a:ext cx="866164" cy="631077"/>
                <a:chOff x="2146300" y="552450"/>
                <a:chExt cx="7896225" cy="5753100"/>
              </a:xfrm>
            </p:grpSpPr>
            <p:pic>
              <p:nvPicPr>
                <p:cNvPr id="152" name="Picture 15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3" name="Rectangle 15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54" name="Group 153"/>
              <p:cNvGrpSpPr/>
              <p:nvPr/>
            </p:nvGrpSpPr>
            <p:grpSpPr>
              <a:xfrm>
                <a:off x="4721992" y="3762695"/>
                <a:ext cx="866164" cy="631077"/>
                <a:chOff x="2146300" y="552450"/>
                <a:chExt cx="7896225" cy="5753100"/>
              </a:xfrm>
            </p:grpSpPr>
            <p:pic>
              <p:nvPicPr>
                <p:cNvPr id="155" name="Picture 15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6" name="Rectangle 15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57" name="Group 156"/>
              <p:cNvGrpSpPr/>
              <p:nvPr/>
            </p:nvGrpSpPr>
            <p:grpSpPr>
              <a:xfrm>
                <a:off x="4721992" y="4451895"/>
                <a:ext cx="866164" cy="631077"/>
                <a:chOff x="2146300" y="552450"/>
                <a:chExt cx="7896225" cy="5753100"/>
              </a:xfrm>
            </p:grpSpPr>
            <p:pic>
              <p:nvPicPr>
                <p:cNvPr id="158" name="Picture 15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9" name="Rectangle 158"/>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2" name="Group 161"/>
              <p:cNvGrpSpPr/>
              <p:nvPr/>
            </p:nvGrpSpPr>
            <p:grpSpPr>
              <a:xfrm>
                <a:off x="3760131" y="3073496"/>
                <a:ext cx="866164" cy="631077"/>
                <a:chOff x="2146300" y="552450"/>
                <a:chExt cx="7896225" cy="5753100"/>
              </a:xfrm>
            </p:grpSpPr>
            <p:pic>
              <p:nvPicPr>
                <p:cNvPr id="169" name="Picture 16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0" name="Rectangle 16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3" name="Group 162"/>
              <p:cNvGrpSpPr/>
              <p:nvPr/>
            </p:nvGrpSpPr>
            <p:grpSpPr>
              <a:xfrm>
                <a:off x="3760131" y="3762695"/>
                <a:ext cx="866164" cy="631077"/>
                <a:chOff x="2146300" y="552450"/>
                <a:chExt cx="7896225" cy="5753100"/>
              </a:xfrm>
            </p:grpSpPr>
            <p:pic>
              <p:nvPicPr>
                <p:cNvPr id="167" name="Picture 16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8" name="Rectangle 16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4" name="Group 163"/>
              <p:cNvGrpSpPr/>
              <p:nvPr/>
            </p:nvGrpSpPr>
            <p:grpSpPr>
              <a:xfrm>
                <a:off x="3760131" y="4451895"/>
                <a:ext cx="866164" cy="631077"/>
                <a:chOff x="2146300" y="552450"/>
                <a:chExt cx="7896225" cy="5753100"/>
              </a:xfrm>
            </p:grpSpPr>
            <p:pic>
              <p:nvPicPr>
                <p:cNvPr id="165" name="Picture 16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6" name="Rectangle 16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2" name="Group 171"/>
              <p:cNvGrpSpPr/>
              <p:nvPr/>
            </p:nvGrpSpPr>
            <p:grpSpPr>
              <a:xfrm>
                <a:off x="2798270" y="3073496"/>
                <a:ext cx="866164" cy="631077"/>
                <a:chOff x="2146300" y="552450"/>
                <a:chExt cx="7896225" cy="5753100"/>
              </a:xfrm>
            </p:grpSpPr>
            <p:pic>
              <p:nvPicPr>
                <p:cNvPr id="179" name="Picture 17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80" name="Rectangle 17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3" name="Group 172"/>
              <p:cNvGrpSpPr/>
              <p:nvPr/>
            </p:nvGrpSpPr>
            <p:grpSpPr>
              <a:xfrm>
                <a:off x="2798270" y="3762695"/>
                <a:ext cx="866164" cy="631077"/>
                <a:chOff x="2146300" y="552450"/>
                <a:chExt cx="7896225" cy="5753100"/>
              </a:xfrm>
            </p:grpSpPr>
            <p:pic>
              <p:nvPicPr>
                <p:cNvPr id="177" name="Picture 1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8" name="Rectangle 17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4" name="Group 173"/>
              <p:cNvGrpSpPr/>
              <p:nvPr/>
            </p:nvGrpSpPr>
            <p:grpSpPr>
              <a:xfrm>
                <a:off x="2798270" y="4451895"/>
                <a:ext cx="866164" cy="631077"/>
                <a:chOff x="2146300" y="552450"/>
                <a:chExt cx="7896225" cy="5753100"/>
              </a:xfrm>
            </p:grpSpPr>
            <p:pic>
              <p:nvPicPr>
                <p:cNvPr id="175" name="Picture 17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6" name="Rectangle 17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2" name="Group 181"/>
              <p:cNvGrpSpPr/>
              <p:nvPr/>
            </p:nvGrpSpPr>
            <p:grpSpPr>
              <a:xfrm>
                <a:off x="1836409" y="3073496"/>
                <a:ext cx="866164" cy="631077"/>
                <a:chOff x="2146300" y="552450"/>
                <a:chExt cx="7896225" cy="5753100"/>
              </a:xfrm>
            </p:grpSpPr>
            <p:pic>
              <p:nvPicPr>
                <p:cNvPr id="189" name="Picture 18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90" name="Rectangle 18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3" name="Group 182"/>
              <p:cNvGrpSpPr/>
              <p:nvPr/>
            </p:nvGrpSpPr>
            <p:grpSpPr>
              <a:xfrm>
                <a:off x="1836409" y="3762695"/>
                <a:ext cx="866164" cy="631077"/>
                <a:chOff x="2146300" y="552450"/>
                <a:chExt cx="7896225" cy="5753100"/>
              </a:xfrm>
            </p:grpSpPr>
            <p:pic>
              <p:nvPicPr>
                <p:cNvPr id="187" name="Picture 18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8" name="Rectangle 18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4" name="Group 183"/>
              <p:cNvGrpSpPr/>
              <p:nvPr/>
            </p:nvGrpSpPr>
            <p:grpSpPr>
              <a:xfrm>
                <a:off x="1836409" y="4451895"/>
                <a:ext cx="866164" cy="631077"/>
                <a:chOff x="2146300" y="552450"/>
                <a:chExt cx="7896225" cy="5753100"/>
              </a:xfrm>
            </p:grpSpPr>
            <p:pic>
              <p:nvPicPr>
                <p:cNvPr id="185" name="Picture 1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6" name="Rectangle 185"/>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2" name="Group 191"/>
              <p:cNvGrpSpPr/>
              <p:nvPr/>
            </p:nvGrpSpPr>
            <p:grpSpPr>
              <a:xfrm>
                <a:off x="874548" y="3073496"/>
                <a:ext cx="866164" cy="631077"/>
                <a:chOff x="2146300" y="552450"/>
                <a:chExt cx="7896225" cy="5753100"/>
              </a:xfrm>
            </p:grpSpPr>
            <p:pic>
              <p:nvPicPr>
                <p:cNvPr id="199" name="Picture 19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00" name="Rectangle 199"/>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3" name="Group 192"/>
              <p:cNvGrpSpPr/>
              <p:nvPr/>
            </p:nvGrpSpPr>
            <p:grpSpPr>
              <a:xfrm>
                <a:off x="874548" y="3762695"/>
                <a:ext cx="866164" cy="631077"/>
                <a:chOff x="2146300" y="552450"/>
                <a:chExt cx="7896225" cy="5753100"/>
              </a:xfrm>
            </p:grpSpPr>
            <p:pic>
              <p:nvPicPr>
                <p:cNvPr id="197" name="Picture 19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8" name="Rectangle 19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4" name="Group 193"/>
              <p:cNvGrpSpPr/>
              <p:nvPr/>
            </p:nvGrpSpPr>
            <p:grpSpPr>
              <a:xfrm>
                <a:off x="874548" y="4451895"/>
                <a:ext cx="866164" cy="631077"/>
                <a:chOff x="2146300" y="552450"/>
                <a:chExt cx="7896225" cy="5753100"/>
              </a:xfrm>
            </p:grpSpPr>
            <p:pic>
              <p:nvPicPr>
                <p:cNvPr id="195" name="Picture 19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6" name="Rectangle 19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2" name="Group 201"/>
              <p:cNvGrpSpPr/>
              <p:nvPr/>
            </p:nvGrpSpPr>
            <p:grpSpPr>
              <a:xfrm>
                <a:off x="-1" y="3073496"/>
                <a:ext cx="778852" cy="631077"/>
                <a:chOff x="2942264" y="552450"/>
                <a:chExt cx="7100261" cy="5753100"/>
              </a:xfrm>
            </p:grpSpPr>
            <p:pic>
              <p:nvPicPr>
                <p:cNvPr id="209" name="Picture 208"/>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10" name="Rectangle 209"/>
                <p:cNvSpPr/>
                <p:nvPr/>
              </p:nvSpPr>
              <p:spPr bwMode="auto">
                <a:xfrm>
                  <a:off x="2942266" y="1651094"/>
                  <a:ext cx="6988310" cy="448423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3" name="Group 202"/>
              <p:cNvGrpSpPr/>
              <p:nvPr/>
            </p:nvGrpSpPr>
            <p:grpSpPr>
              <a:xfrm>
                <a:off x="-1" y="3762695"/>
                <a:ext cx="778852" cy="631077"/>
                <a:chOff x="2942264" y="552450"/>
                <a:chExt cx="7100261" cy="5753100"/>
              </a:xfrm>
            </p:grpSpPr>
            <p:pic>
              <p:nvPicPr>
                <p:cNvPr id="207" name="Picture 206"/>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8" name="Rectangle 207"/>
                <p:cNvSpPr/>
                <p:nvPr/>
              </p:nvSpPr>
              <p:spPr bwMode="auto">
                <a:xfrm>
                  <a:off x="2942266" y="1651094"/>
                  <a:ext cx="6988301"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4" name="Group 203"/>
              <p:cNvGrpSpPr/>
              <p:nvPr/>
            </p:nvGrpSpPr>
            <p:grpSpPr>
              <a:xfrm>
                <a:off x="-1" y="4451895"/>
                <a:ext cx="778852" cy="631077"/>
                <a:chOff x="2942264" y="552450"/>
                <a:chExt cx="7100261" cy="5753100"/>
              </a:xfrm>
            </p:grpSpPr>
            <p:pic>
              <p:nvPicPr>
                <p:cNvPr id="205" name="Picture 204"/>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6" name="Rectangle 205"/>
                <p:cNvSpPr/>
                <p:nvPr/>
              </p:nvSpPr>
              <p:spPr bwMode="auto">
                <a:xfrm>
                  <a:off x="2942266" y="1651094"/>
                  <a:ext cx="6988310"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12" name="Group 211"/>
              <p:cNvGrpSpPr/>
              <p:nvPr/>
            </p:nvGrpSpPr>
            <p:grpSpPr>
              <a:xfrm>
                <a:off x="3766901" y="3074226"/>
                <a:ext cx="866164" cy="631077"/>
                <a:chOff x="2146303" y="552449"/>
                <a:chExt cx="7896222" cy="5753100"/>
              </a:xfrm>
            </p:grpSpPr>
            <p:pic>
              <p:nvPicPr>
                <p:cNvPr id="213" name="Picture 2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3" y="552449"/>
                  <a:ext cx="7896222" cy="5753100"/>
                </a:xfrm>
                <a:prstGeom prst="rect">
                  <a:avLst/>
                </a:prstGeom>
              </p:spPr>
            </p:pic>
            <p:sp>
              <p:nvSpPr>
                <p:cNvPr id="214" name="Rectangle 213"/>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grpSp>
      <p:grpSp>
        <p:nvGrpSpPr>
          <p:cNvPr id="8" name="Group 7"/>
          <p:cNvGrpSpPr/>
          <p:nvPr/>
        </p:nvGrpSpPr>
        <p:grpSpPr>
          <a:xfrm>
            <a:off x="3774801" y="3844418"/>
            <a:ext cx="852458" cy="530688"/>
            <a:chOff x="3774801" y="3161749"/>
            <a:chExt cx="852458" cy="530688"/>
          </a:xfrm>
        </p:grpSpPr>
        <p:sp>
          <p:nvSpPr>
            <p:cNvPr id="109" name="Rectangle 108"/>
            <p:cNvSpPr/>
            <p:nvPr/>
          </p:nvSpPr>
          <p:spPr bwMode="auto">
            <a:xfrm>
              <a:off x="3774801" y="3200546"/>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0" name="Rectangle 109"/>
            <p:cNvSpPr/>
            <p:nvPr/>
          </p:nvSpPr>
          <p:spPr bwMode="auto">
            <a:xfrm>
              <a:off x="3787081" y="3161749"/>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sp>
        <p:nvSpPr>
          <p:cNvPr id="105"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sz="3200" dirty="0" smtClean="0">
                <a:solidFill>
                  <a:schemeClr val="tx1">
                    <a:alpha val="99000"/>
                  </a:schemeClr>
                </a:solidFill>
                <a:latin typeface="Segoe UI" pitchFamily="34" charset="0"/>
                <a:ea typeface="Segoe UI" pitchFamily="34" charset="0"/>
                <a:cs typeface="Segoe UI" pitchFamily="34" charset="0"/>
              </a:rPr>
              <a:t>shared</a:t>
            </a:r>
            <a:endParaRPr sz="3200" dirty="0">
              <a:solidFill>
                <a:schemeClr val="tx1">
                  <a:alpha val="99000"/>
                </a:schemeClr>
              </a:solidFill>
              <a:latin typeface="Segoe UI" pitchFamily="34" charset="0"/>
              <a:ea typeface="Segoe UI" pitchFamily="34" charset="0"/>
              <a:cs typeface="Segoe UI" pitchFamily="34" charset="0"/>
            </a:endParaRPr>
          </a:p>
        </p:txBody>
      </p:sp>
      <p:sp>
        <p:nvSpPr>
          <p:cNvPr id="4" name="Title 3"/>
          <p:cNvSpPr>
            <a:spLocks noGrp="1"/>
          </p:cNvSpPr>
          <p:nvPr>
            <p:ph type="title"/>
          </p:nvPr>
        </p:nvSpPr>
        <p:spPr>
          <a:xfrm>
            <a:off x="519112" y="228600"/>
            <a:ext cx="11149013" cy="747897"/>
          </a:xfrm>
        </p:spPr>
        <p:txBody>
          <a:bodyPr/>
          <a:lstStyle/>
          <a:p>
            <a:r>
              <a:rPr lang="en-US" dirty="0" smtClean="0">
                <a:solidFill>
                  <a:schemeClr val="bg1">
                    <a:alpha val="99000"/>
                  </a:schemeClr>
                </a:solidFill>
              </a:rPr>
              <a:t>Web sites</a:t>
            </a:r>
            <a:endParaRPr lang="en-US" dirty="0">
              <a:solidFill>
                <a:schemeClr val="bg1">
                  <a:alpha val="99000"/>
                </a:schemeClr>
              </a:solidFill>
            </a:endParaRPr>
          </a:p>
        </p:txBody>
      </p:sp>
    </p:spTree>
    <p:extLst>
      <p:ext uri="{BB962C8B-B14F-4D97-AF65-F5344CB8AC3E}">
        <p14:creationId xmlns:p14="http://schemas.microsoft.com/office/powerpoint/2010/main" val="2727091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nodeType="afterEffect">
                                  <p:stCondLst>
                                    <p:cond delay="500"/>
                                  </p:stCondLst>
                                  <p:childTnLst>
                                    <p:set>
                                      <p:cBhvr>
                                        <p:cTn id="22" dur="1" fill="hold">
                                          <p:stCondLst>
                                            <p:cond delay="0"/>
                                          </p:stCondLst>
                                        </p:cTn>
                                        <p:tgtEl>
                                          <p:spTgt spid="88"/>
                                        </p:tgtEl>
                                        <p:attrNameLst>
                                          <p:attrName>style.visibility</p:attrName>
                                        </p:attrNameLst>
                                      </p:cBhvr>
                                      <p:to>
                                        <p:strVal val="visible"/>
                                      </p:to>
                                    </p:set>
                                    <p:animEffect transition="in" filter="fade">
                                      <p:cBhvr>
                                        <p:cTn id="23" dur="500"/>
                                        <p:tgtEl>
                                          <p:spTgt spid="88"/>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05"/>
                                        </p:tgtEl>
                                        <p:attrNameLst>
                                          <p:attrName>style.visibility</p:attrName>
                                        </p:attrNameLst>
                                      </p:cBhvr>
                                      <p:to>
                                        <p:strVal val="visible"/>
                                      </p:to>
                                    </p:set>
                                    <p:animEffect transition="in" filter="fade">
                                      <p:cBhvr>
                                        <p:cTn id="26"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p:cNvGrpSpPr/>
          <p:nvPr/>
        </p:nvGrpSpPr>
        <p:grpSpPr>
          <a:xfrm>
            <a:off x="3031844" y="1289120"/>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2</a:t>
                </a:r>
              </a:p>
            </p:txBody>
          </p:sp>
          <p:sp>
            <p:nvSpPr>
              <p:cNvPr id="23" name="Rectangle 22"/>
              <p:cNvSpPr/>
              <p:nvPr/>
            </p:nvSpPr>
            <p:spPr bwMode="auto">
              <a:xfrm>
                <a:off x="2543998" y="6093146"/>
                <a:ext cx="2404971"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5440583"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nvGrpSpPr>
          <p:cNvPr id="7" name="Group 6"/>
          <p:cNvGrpSpPr/>
          <p:nvPr/>
        </p:nvGrpSpPr>
        <p:grpSpPr>
          <a:xfrm>
            <a:off x="-292420" y="1589948"/>
            <a:ext cx="6576424" cy="4691237"/>
            <a:chOff x="-292420" y="1589948"/>
            <a:chExt cx="6576424" cy="4691237"/>
          </a:xfrm>
        </p:grpSpPr>
        <p:sp>
          <p:nvSpPr>
            <p:cNvPr id="108" name="Isosceles Triangle 107"/>
            <p:cNvSpPr/>
            <p:nvPr/>
          </p:nvSpPr>
          <p:spPr bwMode="auto">
            <a:xfrm rot="9464752">
              <a:off x="-292420" y="1589948"/>
              <a:ext cx="6576424" cy="4691237"/>
            </a:xfrm>
            <a:custGeom>
              <a:avLst/>
              <a:gdLst/>
              <a:ahLst/>
              <a:cxnLst/>
              <a:rect l="l" t="t" r="r" b="b"/>
              <a:pathLst>
                <a:path w="6576424" h="4691237">
                  <a:moveTo>
                    <a:pt x="5581454" y="4691237"/>
                  </a:moveTo>
                  <a:lnTo>
                    <a:pt x="83737" y="2441599"/>
                  </a:lnTo>
                  <a:cubicBezTo>
                    <a:pt x="14874" y="2413420"/>
                    <a:pt x="-18108" y="2334752"/>
                    <a:pt x="10070" y="2265888"/>
                  </a:cubicBezTo>
                  <a:lnTo>
                    <a:pt x="902996" y="83737"/>
                  </a:lnTo>
                  <a:cubicBezTo>
                    <a:pt x="931175" y="14873"/>
                    <a:pt x="1009843" y="-18109"/>
                    <a:pt x="1078707" y="10070"/>
                  </a:cubicBezTo>
                  <a:lnTo>
                    <a:pt x="2496672" y="590294"/>
                  </a:lnTo>
                  <a:lnTo>
                    <a:pt x="2618177" y="296621"/>
                  </a:lnTo>
                  <a:lnTo>
                    <a:pt x="2789208" y="709998"/>
                  </a:lnTo>
                  <a:lnTo>
                    <a:pt x="4875474" y="1563688"/>
                  </a:lnTo>
                  <a:lnTo>
                    <a:pt x="4996979" y="1270015"/>
                  </a:lnTo>
                  <a:lnTo>
                    <a:pt x="5168010" y="1683393"/>
                  </a:lnTo>
                  <a:lnTo>
                    <a:pt x="6576424" y="2259708"/>
                  </a:ln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0" name="Group 9"/>
            <p:cNvGrpSpPr/>
            <p:nvPr/>
          </p:nvGrpSpPr>
          <p:grpSpPr>
            <a:xfrm>
              <a:off x="-1" y="2752725"/>
              <a:ext cx="6059952" cy="2330247"/>
              <a:chOff x="-1" y="2752725"/>
              <a:chExt cx="6059952" cy="2330247"/>
            </a:xfrm>
          </p:grpSpPr>
          <p:grpSp>
            <p:nvGrpSpPr>
              <p:cNvPr id="96" name="Group 95"/>
              <p:cNvGrpSpPr/>
              <p:nvPr/>
            </p:nvGrpSpPr>
            <p:grpSpPr>
              <a:xfrm>
                <a:off x="5683855" y="3073496"/>
                <a:ext cx="376096" cy="631077"/>
                <a:chOff x="2146300" y="552450"/>
                <a:chExt cx="3428608" cy="5753100"/>
              </a:xfrm>
            </p:grpSpPr>
            <p:pic>
              <p:nvPicPr>
                <p:cNvPr id="103" name="Picture 10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4" name="Rectangle 103"/>
                <p:cNvSpPr/>
                <p:nvPr/>
              </p:nvSpPr>
              <p:spPr bwMode="auto">
                <a:xfrm>
                  <a:off x="2271253" y="1651094"/>
                  <a:ext cx="3303655" cy="44842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97" name="Group 96"/>
              <p:cNvGrpSpPr/>
              <p:nvPr/>
            </p:nvGrpSpPr>
            <p:grpSpPr>
              <a:xfrm>
                <a:off x="5683855" y="3762695"/>
                <a:ext cx="376096" cy="631077"/>
                <a:chOff x="2146300" y="552450"/>
                <a:chExt cx="3428608" cy="5753100"/>
              </a:xfrm>
            </p:grpSpPr>
            <p:pic>
              <p:nvPicPr>
                <p:cNvPr id="101" name="Picture 100"/>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2" name="Rectangle 101"/>
                <p:cNvSpPr/>
                <p:nvPr/>
              </p:nvSpPr>
              <p:spPr bwMode="auto">
                <a:xfrm>
                  <a:off x="2271253" y="1651094"/>
                  <a:ext cx="3303655" cy="448423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98" name="Group 97"/>
              <p:cNvGrpSpPr/>
              <p:nvPr/>
            </p:nvGrpSpPr>
            <p:grpSpPr>
              <a:xfrm>
                <a:off x="5683855" y="4451895"/>
                <a:ext cx="376096" cy="631077"/>
                <a:chOff x="2146300" y="552450"/>
                <a:chExt cx="3428608" cy="5753100"/>
              </a:xfrm>
            </p:grpSpPr>
            <p:pic>
              <p:nvPicPr>
                <p:cNvPr id="99" name="Picture 98"/>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0" name="Rectangle 99"/>
                <p:cNvSpPr/>
                <p:nvPr/>
              </p:nvSpPr>
              <p:spPr bwMode="auto">
                <a:xfrm>
                  <a:off x="2271253" y="1651094"/>
                  <a:ext cx="3303655" cy="44842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20" name="TextBox 119"/>
              <p:cNvSpPr txBox="1"/>
              <p:nvPr/>
            </p:nvSpPr>
            <p:spPr>
              <a:xfrm>
                <a:off x="227012" y="2752725"/>
                <a:ext cx="2757145" cy="221599"/>
              </a:xfrm>
              <a:prstGeom prst="rect">
                <a:avLst/>
              </a:prstGeom>
              <a:noFill/>
            </p:spPr>
            <p:txBody>
              <a:bodyPr wrap="squar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Shared </a:t>
                </a:r>
                <a:r>
                  <a:rPr lang="en-US" sz="1600" b="1" cap="all" dirty="0" err="1">
                    <a:solidFill>
                      <a:schemeClr val="bg1">
                        <a:alpha val="99000"/>
                      </a:schemeClr>
                    </a:solidFill>
                  </a:rPr>
                  <a:t>instanceS</a:t>
                </a:r>
                <a:endParaRPr lang="en-US" sz="1600" b="1" cap="all" dirty="0">
                  <a:solidFill>
                    <a:schemeClr val="bg1">
                      <a:alpha val="99000"/>
                    </a:schemeClr>
                  </a:solidFill>
                </a:endParaRPr>
              </a:p>
            </p:txBody>
          </p:sp>
          <p:grpSp>
            <p:nvGrpSpPr>
              <p:cNvPr id="151" name="Group 150"/>
              <p:cNvGrpSpPr/>
              <p:nvPr/>
            </p:nvGrpSpPr>
            <p:grpSpPr>
              <a:xfrm>
                <a:off x="4721992" y="3073496"/>
                <a:ext cx="866164" cy="631077"/>
                <a:chOff x="2146300" y="552450"/>
                <a:chExt cx="7896225" cy="5753100"/>
              </a:xfrm>
            </p:grpSpPr>
            <p:pic>
              <p:nvPicPr>
                <p:cNvPr id="152" name="Picture 15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3" name="Rectangle 15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54" name="Group 153"/>
              <p:cNvGrpSpPr/>
              <p:nvPr/>
            </p:nvGrpSpPr>
            <p:grpSpPr>
              <a:xfrm>
                <a:off x="4721992" y="3762695"/>
                <a:ext cx="866164" cy="631077"/>
                <a:chOff x="2146300" y="552450"/>
                <a:chExt cx="7896225" cy="5753100"/>
              </a:xfrm>
            </p:grpSpPr>
            <p:pic>
              <p:nvPicPr>
                <p:cNvPr id="155" name="Picture 1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6" name="Rectangle 15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57" name="Group 156"/>
              <p:cNvGrpSpPr/>
              <p:nvPr/>
            </p:nvGrpSpPr>
            <p:grpSpPr>
              <a:xfrm>
                <a:off x="4721992" y="4451895"/>
                <a:ext cx="866164" cy="631077"/>
                <a:chOff x="2146300" y="552450"/>
                <a:chExt cx="7896225" cy="5753100"/>
              </a:xfrm>
            </p:grpSpPr>
            <p:pic>
              <p:nvPicPr>
                <p:cNvPr id="158" name="Picture 1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9" name="Rectangle 158"/>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2" name="Group 161"/>
              <p:cNvGrpSpPr/>
              <p:nvPr/>
            </p:nvGrpSpPr>
            <p:grpSpPr>
              <a:xfrm>
                <a:off x="3760131" y="3073496"/>
                <a:ext cx="866164" cy="631077"/>
                <a:chOff x="2146300" y="552450"/>
                <a:chExt cx="7896225" cy="5753100"/>
              </a:xfrm>
            </p:grpSpPr>
            <p:pic>
              <p:nvPicPr>
                <p:cNvPr id="169" name="Picture 16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0" name="Rectangle 16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3" name="Group 162"/>
              <p:cNvGrpSpPr/>
              <p:nvPr/>
            </p:nvGrpSpPr>
            <p:grpSpPr>
              <a:xfrm>
                <a:off x="3760131" y="3762695"/>
                <a:ext cx="866164" cy="631077"/>
                <a:chOff x="2146300" y="552450"/>
                <a:chExt cx="7896225" cy="5753100"/>
              </a:xfrm>
            </p:grpSpPr>
            <p:pic>
              <p:nvPicPr>
                <p:cNvPr id="167" name="Picture 1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8" name="Rectangle 16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4" name="Group 163"/>
              <p:cNvGrpSpPr/>
              <p:nvPr/>
            </p:nvGrpSpPr>
            <p:grpSpPr>
              <a:xfrm>
                <a:off x="3760131" y="4451895"/>
                <a:ext cx="866164" cy="631077"/>
                <a:chOff x="2146300" y="552450"/>
                <a:chExt cx="7896225" cy="5753100"/>
              </a:xfrm>
            </p:grpSpPr>
            <p:pic>
              <p:nvPicPr>
                <p:cNvPr id="165" name="Picture 16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6" name="Rectangle 16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2" name="Group 171"/>
              <p:cNvGrpSpPr/>
              <p:nvPr/>
            </p:nvGrpSpPr>
            <p:grpSpPr>
              <a:xfrm>
                <a:off x="2798270" y="3073496"/>
                <a:ext cx="866164" cy="631077"/>
                <a:chOff x="2146300" y="552450"/>
                <a:chExt cx="7896225" cy="5753100"/>
              </a:xfrm>
            </p:grpSpPr>
            <p:pic>
              <p:nvPicPr>
                <p:cNvPr id="179" name="Picture 1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80" name="Rectangle 17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3" name="Group 172"/>
              <p:cNvGrpSpPr/>
              <p:nvPr/>
            </p:nvGrpSpPr>
            <p:grpSpPr>
              <a:xfrm>
                <a:off x="2798270" y="3762695"/>
                <a:ext cx="866164" cy="631077"/>
                <a:chOff x="2146300" y="552450"/>
                <a:chExt cx="7896225" cy="5753100"/>
              </a:xfrm>
            </p:grpSpPr>
            <p:pic>
              <p:nvPicPr>
                <p:cNvPr id="177" name="Picture 17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8" name="Rectangle 17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4" name="Group 173"/>
              <p:cNvGrpSpPr/>
              <p:nvPr/>
            </p:nvGrpSpPr>
            <p:grpSpPr>
              <a:xfrm>
                <a:off x="2798270" y="4451895"/>
                <a:ext cx="866164" cy="631077"/>
                <a:chOff x="2146300" y="552450"/>
                <a:chExt cx="7896225" cy="5753100"/>
              </a:xfrm>
            </p:grpSpPr>
            <p:pic>
              <p:nvPicPr>
                <p:cNvPr id="175" name="Picture 1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6" name="Rectangle 17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2" name="Group 181"/>
              <p:cNvGrpSpPr/>
              <p:nvPr/>
            </p:nvGrpSpPr>
            <p:grpSpPr>
              <a:xfrm>
                <a:off x="1836409" y="3073496"/>
                <a:ext cx="866164" cy="631077"/>
                <a:chOff x="2146300" y="552450"/>
                <a:chExt cx="7896225" cy="5753100"/>
              </a:xfrm>
            </p:grpSpPr>
            <p:pic>
              <p:nvPicPr>
                <p:cNvPr id="189" name="Picture 1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90" name="Rectangle 18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3" name="Group 182"/>
              <p:cNvGrpSpPr/>
              <p:nvPr/>
            </p:nvGrpSpPr>
            <p:grpSpPr>
              <a:xfrm>
                <a:off x="1836409" y="3762695"/>
                <a:ext cx="866164" cy="631077"/>
                <a:chOff x="2146300" y="552450"/>
                <a:chExt cx="7896225" cy="5753100"/>
              </a:xfrm>
            </p:grpSpPr>
            <p:pic>
              <p:nvPicPr>
                <p:cNvPr id="187" name="Picture 1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8" name="Rectangle 18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4" name="Group 183"/>
              <p:cNvGrpSpPr/>
              <p:nvPr/>
            </p:nvGrpSpPr>
            <p:grpSpPr>
              <a:xfrm>
                <a:off x="1836409" y="4451895"/>
                <a:ext cx="866164" cy="631077"/>
                <a:chOff x="2146300" y="552450"/>
                <a:chExt cx="7896225" cy="5753100"/>
              </a:xfrm>
            </p:grpSpPr>
            <p:pic>
              <p:nvPicPr>
                <p:cNvPr id="185" name="Picture 1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6" name="Rectangle 185"/>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2" name="Group 191"/>
              <p:cNvGrpSpPr/>
              <p:nvPr/>
            </p:nvGrpSpPr>
            <p:grpSpPr>
              <a:xfrm>
                <a:off x="874548" y="3073496"/>
                <a:ext cx="866164" cy="631077"/>
                <a:chOff x="2146300" y="552450"/>
                <a:chExt cx="7896225" cy="5753100"/>
              </a:xfrm>
            </p:grpSpPr>
            <p:pic>
              <p:nvPicPr>
                <p:cNvPr id="199" name="Picture 19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00" name="Rectangle 199"/>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3" name="Group 192"/>
              <p:cNvGrpSpPr/>
              <p:nvPr/>
            </p:nvGrpSpPr>
            <p:grpSpPr>
              <a:xfrm>
                <a:off x="874548" y="3762695"/>
                <a:ext cx="866164" cy="631077"/>
                <a:chOff x="2146300" y="552450"/>
                <a:chExt cx="7896225" cy="5753100"/>
              </a:xfrm>
            </p:grpSpPr>
            <p:pic>
              <p:nvPicPr>
                <p:cNvPr id="197" name="Picture 19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8" name="Rectangle 19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4" name="Group 193"/>
              <p:cNvGrpSpPr/>
              <p:nvPr/>
            </p:nvGrpSpPr>
            <p:grpSpPr>
              <a:xfrm>
                <a:off x="874548" y="4451895"/>
                <a:ext cx="866164" cy="631077"/>
                <a:chOff x="2146300" y="552450"/>
                <a:chExt cx="7896225" cy="5753100"/>
              </a:xfrm>
            </p:grpSpPr>
            <p:pic>
              <p:nvPicPr>
                <p:cNvPr id="195" name="Picture 19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6" name="Rectangle 19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2" name="Group 201"/>
              <p:cNvGrpSpPr/>
              <p:nvPr/>
            </p:nvGrpSpPr>
            <p:grpSpPr>
              <a:xfrm>
                <a:off x="-1" y="3073496"/>
                <a:ext cx="778852" cy="631077"/>
                <a:chOff x="2942264" y="552450"/>
                <a:chExt cx="7100261" cy="5753100"/>
              </a:xfrm>
            </p:grpSpPr>
            <p:pic>
              <p:nvPicPr>
                <p:cNvPr id="209" name="Picture 208"/>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10" name="Rectangle 209"/>
                <p:cNvSpPr/>
                <p:nvPr/>
              </p:nvSpPr>
              <p:spPr bwMode="auto">
                <a:xfrm>
                  <a:off x="2942266" y="1651094"/>
                  <a:ext cx="6988310" cy="448423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3" name="Group 202"/>
              <p:cNvGrpSpPr/>
              <p:nvPr/>
            </p:nvGrpSpPr>
            <p:grpSpPr>
              <a:xfrm>
                <a:off x="-1" y="3762695"/>
                <a:ext cx="778852" cy="631077"/>
                <a:chOff x="2942264" y="552450"/>
                <a:chExt cx="7100261" cy="5753100"/>
              </a:xfrm>
            </p:grpSpPr>
            <p:pic>
              <p:nvPicPr>
                <p:cNvPr id="207" name="Picture 206"/>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8" name="Rectangle 207"/>
                <p:cNvSpPr/>
                <p:nvPr/>
              </p:nvSpPr>
              <p:spPr bwMode="auto">
                <a:xfrm>
                  <a:off x="2942266" y="1651094"/>
                  <a:ext cx="6988301"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4" name="Group 203"/>
              <p:cNvGrpSpPr/>
              <p:nvPr/>
            </p:nvGrpSpPr>
            <p:grpSpPr>
              <a:xfrm>
                <a:off x="-1" y="4451895"/>
                <a:ext cx="778852" cy="631077"/>
                <a:chOff x="2942264" y="552450"/>
                <a:chExt cx="7100261" cy="5753100"/>
              </a:xfrm>
            </p:grpSpPr>
            <p:pic>
              <p:nvPicPr>
                <p:cNvPr id="205" name="Picture 204"/>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6" name="Rectangle 205"/>
                <p:cNvSpPr/>
                <p:nvPr/>
              </p:nvSpPr>
              <p:spPr bwMode="auto">
                <a:xfrm>
                  <a:off x="2942266" y="1651094"/>
                  <a:ext cx="6988310"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12" name="Group 211"/>
              <p:cNvGrpSpPr/>
              <p:nvPr/>
            </p:nvGrpSpPr>
            <p:grpSpPr>
              <a:xfrm>
                <a:off x="3766901" y="3074226"/>
                <a:ext cx="866164" cy="631077"/>
                <a:chOff x="2146303" y="552449"/>
                <a:chExt cx="7896222" cy="5753100"/>
              </a:xfrm>
            </p:grpSpPr>
            <p:pic>
              <p:nvPicPr>
                <p:cNvPr id="213" name="Picture 2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3" y="552449"/>
                  <a:ext cx="7896222" cy="5753100"/>
                </a:xfrm>
                <a:prstGeom prst="rect">
                  <a:avLst/>
                </a:prstGeom>
              </p:spPr>
            </p:pic>
            <p:sp>
              <p:nvSpPr>
                <p:cNvPr id="214" name="Rectangle 213"/>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grpSp>
      <p:grpSp>
        <p:nvGrpSpPr>
          <p:cNvPr id="8" name="Group 7"/>
          <p:cNvGrpSpPr/>
          <p:nvPr/>
        </p:nvGrpSpPr>
        <p:grpSpPr>
          <a:xfrm>
            <a:off x="3774801" y="3844693"/>
            <a:ext cx="852458" cy="530688"/>
            <a:chOff x="3780607" y="3155943"/>
            <a:chExt cx="852458" cy="530688"/>
          </a:xfrm>
        </p:grpSpPr>
        <p:sp>
          <p:nvSpPr>
            <p:cNvPr id="109" name="Rectangle 108"/>
            <p:cNvSpPr/>
            <p:nvPr/>
          </p:nvSpPr>
          <p:spPr bwMode="auto">
            <a:xfrm>
              <a:off x="3780607" y="3194740"/>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0" name="Rectangle 109"/>
            <p:cNvSpPr/>
            <p:nvPr/>
          </p:nvSpPr>
          <p:spPr bwMode="auto">
            <a:xfrm>
              <a:off x="3792887" y="315594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grpSp>
        <p:nvGrpSpPr>
          <p:cNvPr id="114" name="Group 113"/>
          <p:cNvGrpSpPr/>
          <p:nvPr/>
        </p:nvGrpSpPr>
        <p:grpSpPr>
          <a:xfrm>
            <a:off x="1850962" y="4536375"/>
            <a:ext cx="852458" cy="530688"/>
            <a:chOff x="3780607" y="3155943"/>
            <a:chExt cx="852458" cy="530688"/>
          </a:xfrm>
        </p:grpSpPr>
        <p:sp>
          <p:nvSpPr>
            <p:cNvPr id="115" name="Rectangle 114"/>
            <p:cNvSpPr/>
            <p:nvPr/>
          </p:nvSpPr>
          <p:spPr bwMode="auto">
            <a:xfrm>
              <a:off x="3780607" y="3194740"/>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6" name="Rectangle 115"/>
            <p:cNvSpPr/>
            <p:nvPr/>
          </p:nvSpPr>
          <p:spPr bwMode="auto">
            <a:xfrm>
              <a:off x="3792887" y="315594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grpSp>
        <p:nvGrpSpPr>
          <p:cNvPr id="119" name="Group 118"/>
          <p:cNvGrpSpPr/>
          <p:nvPr/>
        </p:nvGrpSpPr>
        <p:grpSpPr>
          <a:xfrm>
            <a:off x="-1" y="0"/>
            <a:ext cx="12188826" cy="983234"/>
            <a:chOff x="-1" y="0"/>
            <a:chExt cx="12188826" cy="983234"/>
          </a:xfrm>
        </p:grpSpPr>
        <p:grpSp>
          <p:nvGrpSpPr>
            <p:cNvPr id="121" name="Group 120"/>
            <p:cNvGrpSpPr/>
            <p:nvPr/>
          </p:nvGrpSpPr>
          <p:grpSpPr>
            <a:xfrm>
              <a:off x="-1" y="0"/>
              <a:ext cx="12180802" cy="983234"/>
              <a:chOff x="-1" y="0"/>
              <a:chExt cx="12180802" cy="983234"/>
            </a:xfrm>
          </p:grpSpPr>
          <p:sp>
            <p:nvSpPr>
              <p:cNvPr id="131" name="Rectangle 130"/>
              <p:cNvSpPr/>
              <p:nvPr/>
            </p:nvSpPr>
            <p:spPr bwMode="auto">
              <a:xfrm>
                <a:off x="-1" y="0"/>
                <a:ext cx="6772189"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2" name="Rectangle 131"/>
              <p:cNvSpPr/>
              <p:nvPr/>
            </p:nvSpPr>
            <p:spPr bwMode="auto">
              <a:xfrm>
                <a:off x="6258296" y="0"/>
                <a:ext cx="2360742"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3" name="Rectangle 132"/>
              <p:cNvSpPr/>
              <p:nvPr/>
            </p:nvSpPr>
            <p:spPr bwMode="auto">
              <a:xfrm>
                <a:off x="8573718" y="0"/>
                <a:ext cx="3607083"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23" name="Group 122"/>
            <p:cNvGrpSpPr/>
            <p:nvPr/>
          </p:nvGrpSpPr>
          <p:grpSpPr>
            <a:xfrm>
              <a:off x="0" y="300008"/>
              <a:ext cx="12188825" cy="683226"/>
              <a:chOff x="0" y="300008"/>
              <a:chExt cx="12188825" cy="683226"/>
            </a:xfrm>
          </p:grpSpPr>
          <p:sp>
            <p:nvSpPr>
              <p:cNvPr id="124"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00AEEF">
                        <a:alpha val="99000"/>
                      </a:srgbClr>
                    </a:solidFill>
                  </a:rPr>
                  <a:t>shared</a:t>
                </a:r>
                <a:endParaRPr lang="en-US" sz="3200" dirty="0">
                  <a:solidFill>
                    <a:srgbClr val="00AEEF">
                      <a:alpha val="99000"/>
                    </a:srgbClr>
                  </a:solidFill>
                </a:endParaRPr>
              </a:p>
            </p:txBody>
          </p:sp>
          <p:sp>
            <p:nvSpPr>
              <p:cNvPr id="125"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FFFFFF">
                        <a:alpha val="99000"/>
                      </a:srgbClr>
                    </a:solidFill>
                  </a:rPr>
                  <a:t>reserved</a:t>
                </a:r>
                <a:endParaRPr lang="en-US" sz="3200" dirty="0">
                  <a:solidFill>
                    <a:srgbClr val="FFFFFF">
                      <a:alpha val="99000"/>
                    </a:srgbClr>
                  </a:solidFill>
                </a:endParaRPr>
              </a:p>
            </p:txBody>
          </p:sp>
          <p:cxnSp>
            <p:nvCxnSpPr>
              <p:cNvPr id="126" name="Straight Connector 125"/>
              <p:cNvCxnSpPr/>
              <p:nvPr/>
            </p:nvCxnSpPr>
            <p:spPr>
              <a:xfrm flipV="1">
                <a:off x="6772188"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772188" y="300008"/>
                <a:ext cx="1801530"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8573718"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8573718" y="983233"/>
                <a:ext cx="3615107"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0" y="983233"/>
                <a:ext cx="6770962"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grpSp>
      <p:sp>
        <p:nvSpPr>
          <p:cNvPr id="107"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lang="en-US" sz="3200" dirty="0" smtClean="0">
                <a:solidFill>
                  <a:schemeClr val="tx1">
                    <a:alpha val="99000"/>
                  </a:schemeClr>
                </a:solidFill>
                <a:latin typeface="Segoe UI" pitchFamily="34" charset="0"/>
                <a:ea typeface="Segoe UI" pitchFamily="34" charset="0"/>
                <a:cs typeface="Segoe UI" pitchFamily="34" charset="0"/>
              </a:rPr>
              <a:t>shared</a:t>
            </a:r>
            <a:endParaRPr lang="en-US" sz="3200" dirty="0">
              <a:solidFill>
                <a:schemeClr val="tx1">
                  <a:alpha val="99000"/>
                </a:schemeClr>
              </a:solidFill>
              <a:latin typeface="Segoe UI" pitchFamily="34" charset="0"/>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solidFill>
                  <a:schemeClr val="bg1">
                    <a:alpha val="99000"/>
                  </a:schemeClr>
                </a:solidFill>
              </a:rPr>
              <a:t>Web </a:t>
            </a:r>
            <a:r>
              <a:rPr lang="en-US" dirty="0">
                <a:solidFill>
                  <a:schemeClr val="bg1">
                    <a:alpha val="99000"/>
                  </a:schemeClr>
                </a:solidFill>
              </a:rPr>
              <a:t>sites </a:t>
            </a:r>
          </a:p>
        </p:txBody>
      </p:sp>
      <p:grpSp>
        <p:nvGrpSpPr>
          <p:cNvPr id="111" name="Group 110"/>
          <p:cNvGrpSpPr/>
          <p:nvPr/>
        </p:nvGrpSpPr>
        <p:grpSpPr>
          <a:xfrm>
            <a:off x="-216815" y="5727773"/>
            <a:ext cx="12622489" cy="1046296"/>
            <a:chOff x="-5297672" y="5194194"/>
            <a:chExt cx="16604405" cy="1376362"/>
          </a:xfrm>
        </p:grpSpPr>
        <p:pic>
          <p:nvPicPr>
            <p:cNvPr id="112" name="Picture 2" descr="C:\Users\jonahs\Documents\Dropbox\Projects SCOTT\Azure Deck\Source Images\server-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13" name="Picture 2" descr="C:\Users\jonahs\Documents\Dropbox\Projects SCOTT\Azure Deck\Source Images\server-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34" name="Picture 2" descr="C:\Users\jonahs\Documents\Dropbox\Projects SCOTT\Azure Deck\Source Images\server-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35" name="Picture 2" descr="C:\Users\jonahs\Documents\Dropbox\Projects SCOTT\Azure Deck\Source Images\server-blue.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36" name="Picture 2" descr="C:\Users\jonahs\Documents\Dropbox\Projects SCOTT\Azure Deck\Source Images\server-blue.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137" name="Picture 2" descr="C:\Users\jonahs\Documents\Dropbox\Projects SCOTT\Azure Deck\Source Images\server-blu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84752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92420" y="1589948"/>
            <a:ext cx="6576424" cy="4691237"/>
            <a:chOff x="-292420" y="1589948"/>
            <a:chExt cx="6576424" cy="4691237"/>
          </a:xfrm>
        </p:grpSpPr>
        <p:grpSp>
          <p:nvGrpSpPr>
            <p:cNvPr id="226" name="Group 225"/>
            <p:cNvGrpSpPr/>
            <p:nvPr/>
          </p:nvGrpSpPr>
          <p:grpSpPr>
            <a:xfrm>
              <a:off x="-292420" y="1589948"/>
              <a:ext cx="6576424" cy="4691237"/>
              <a:chOff x="-292420" y="1589948"/>
              <a:chExt cx="6576424" cy="4691237"/>
            </a:xfrm>
          </p:grpSpPr>
          <p:sp>
            <p:nvSpPr>
              <p:cNvPr id="227" name="Isosceles Triangle 107"/>
              <p:cNvSpPr/>
              <p:nvPr/>
            </p:nvSpPr>
            <p:spPr bwMode="auto">
              <a:xfrm rot="9464752">
                <a:off x="-292420" y="1589948"/>
                <a:ext cx="6576424" cy="4691237"/>
              </a:xfrm>
              <a:custGeom>
                <a:avLst/>
                <a:gdLst/>
                <a:ahLst/>
                <a:cxnLst/>
                <a:rect l="l" t="t" r="r" b="b"/>
                <a:pathLst>
                  <a:path w="6576424" h="4691237">
                    <a:moveTo>
                      <a:pt x="5581454" y="4691237"/>
                    </a:moveTo>
                    <a:lnTo>
                      <a:pt x="83737" y="2441599"/>
                    </a:lnTo>
                    <a:cubicBezTo>
                      <a:pt x="14874" y="2413420"/>
                      <a:pt x="-18108" y="2334752"/>
                      <a:pt x="10070" y="2265888"/>
                    </a:cubicBezTo>
                    <a:lnTo>
                      <a:pt x="902996" y="83737"/>
                    </a:lnTo>
                    <a:cubicBezTo>
                      <a:pt x="931175" y="14873"/>
                      <a:pt x="1009843" y="-18109"/>
                      <a:pt x="1078707" y="10070"/>
                    </a:cubicBezTo>
                    <a:lnTo>
                      <a:pt x="2496672" y="590294"/>
                    </a:lnTo>
                    <a:lnTo>
                      <a:pt x="2618177" y="296621"/>
                    </a:lnTo>
                    <a:lnTo>
                      <a:pt x="2789208" y="709998"/>
                    </a:lnTo>
                    <a:lnTo>
                      <a:pt x="4875474" y="1563688"/>
                    </a:lnTo>
                    <a:lnTo>
                      <a:pt x="4996979" y="1270015"/>
                    </a:lnTo>
                    <a:lnTo>
                      <a:pt x="5168010" y="1683393"/>
                    </a:lnTo>
                    <a:lnTo>
                      <a:pt x="6576424" y="2259708"/>
                    </a:ln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228" name="Group 227"/>
              <p:cNvGrpSpPr/>
              <p:nvPr/>
            </p:nvGrpSpPr>
            <p:grpSpPr>
              <a:xfrm>
                <a:off x="-1" y="2752725"/>
                <a:ext cx="6059952" cy="2330247"/>
                <a:chOff x="-1" y="2752725"/>
                <a:chExt cx="6059952" cy="2330247"/>
              </a:xfrm>
            </p:grpSpPr>
            <p:grpSp>
              <p:nvGrpSpPr>
                <p:cNvPr id="229" name="Group 228"/>
                <p:cNvGrpSpPr/>
                <p:nvPr/>
              </p:nvGrpSpPr>
              <p:grpSpPr>
                <a:xfrm>
                  <a:off x="5683855" y="3073496"/>
                  <a:ext cx="376096" cy="631077"/>
                  <a:chOff x="2146300" y="552450"/>
                  <a:chExt cx="3428608" cy="5753100"/>
                </a:xfrm>
              </p:grpSpPr>
              <p:pic>
                <p:nvPicPr>
                  <p:cNvPr id="294" name="Picture 29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295" name="Rectangle 294"/>
                  <p:cNvSpPr/>
                  <p:nvPr/>
                </p:nvSpPr>
                <p:spPr bwMode="auto">
                  <a:xfrm>
                    <a:off x="2271253" y="1651094"/>
                    <a:ext cx="3303655" cy="44842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0" name="Group 229"/>
                <p:cNvGrpSpPr/>
                <p:nvPr/>
              </p:nvGrpSpPr>
              <p:grpSpPr>
                <a:xfrm>
                  <a:off x="5683855" y="3762695"/>
                  <a:ext cx="376096" cy="631077"/>
                  <a:chOff x="2146300" y="552450"/>
                  <a:chExt cx="3428608" cy="5753100"/>
                </a:xfrm>
              </p:grpSpPr>
              <p:pic>
                <p:nvPicPr>
                  <p:cNvPr id="292" name="Picture 29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293" name="Rectangle 292"/>
                  <p:cNvSpPr/>
                  <p:nvPr/>
                </p:nvSpPr>
                <p:spPr bwMode="auto">
                  <a:xfrm>
                    <a:off x="2271253" y="1651094"/>
                    <a:ext cx="3303655" cy="448423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1" name="Group 230"/>
                <p:cNvGrpSpPr/>
                <p:nvPr/>
              </p:nvGrpSpPr>
              <p:grpSpPr>
                <a:xfrm>
                  <a:off x="5683855" y="4451895"/>
                  <a:ext cx="376096" cy="631077"/>
                  <a:chOff x="2146300" y="552450"/>
                  <a:chExt cx="3428608" cy="5753100"/>
                </a:xfrm>
              </p:grpSpPr>
              <p:pic>
                <p:nvPicPr>
                  <p:cNvPr id="290" name="Picture 289"/>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291" name="Rectangle 290"/>
                  <p:cNvSpPr/>
                  <p:nvPr/>
                </p:nvSpPr>
                <p:spPr bwMode="auto">
                  <a:xfrm>
                    <a:off x="2271253" y="1651094"/>
                    <a:ext cx="3303655" cy="44842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32" name="TextBox 231"/>
                <p:cNvSpPr txBox="1"/>
                <p:nvPr/>
              </p:nvSpPr>
              <p:spPr>
                <a:xfrm>
                  <a:off x="227012" y="2752725"/>
                  <a:ext cx="2757145" cy="221599"/>
                </a:xfrm>
                <a:prstGeom prst="rect">
                  <a:avLst/>
                </a:prstGeom>
                <a:noFill/>
              </p:spPr>
              <p:txBody>
                <a:bodyPr wrap="squar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Shared </a:t>
                  </a:r>
                  <a:r>
                    <a:rPr lang="en-US" sz="1600" b="1" cap="all" dirty="0" err="1">
                      <a:solidFill>
                        <a:schemeClr val="bg1">
                          <a:alpha val="99000"/>
                        </a:schemeClr>
                      </a:solidFill>
                    </a:rPr>
                    <a:t>instanceS</a:t>
                  </a:r>
                  <a:endParaRPr lang="en-US" sz="1600" b="1" cap="all" dirty="0">
                    <a:solidFill>
                      <a:schemeClr val="bg1">
                        <a:alpha val="99000"/>
                      </a:schemeClr>
                    </a:solidFill>
                  </a:endParaRPr>
                </a:p>
              </p:txBody>
            </p:sp>
            <p:grpSp>
              <p:nvGrpSpPr>
                <p:cNvPr id="233" name="Group 232"/>
                <p:cNvGrpSpPr/>
                <p:nvPr/>
              </p:nvGrpSpPr>
              <p:grpSpPr>
                <a:xfrm>
                  <a:off x="4721992" y="3073496"/>
                  <a:ext cx="866164" cy="631077"/>
                  <a:chOff x="2146300" y="552450"/>
                  <a:chExt cx="7896225" cy="5753100"/>
                </a:xfrm>
              </p:grpSpPr>
              <p:pic>
                <p:nvPicPr>
                  <p:cNvPr id="288" name="Picture 28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9" name="Rectangle 288"/>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4" name="Group 233"/>
                <p:cNvGrpSpPr/>
                <p:nvPr/>
              </p:nvGrpSpPr>
              <p:grpSpPr>
                <a:xfrm>
                  <a:off x="4721992" y="3762695"/>
                  <a:ext cx="866164" cy="631077"/>
                  <a:chOff x="2146300" y="552450"/>
                  <a:chExt cx="7896225" cy="5753100"/>
                </a:xfrm>
              </p:grpSpPr>
              <p:pic>
                <p:nvPicPr>
                  <p:cNvPr id="286" name="Picture 28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7" name="Rectangle 286"/>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5" name="Group 234"/>
                <p:cNvGrpSpPr/>
                <p:nvPr/>
              </p:nvGrpSpPr>
              <p:grpSpPr>
                <a:xfrm>
                  <a:off x="4721992" y="4451895"/>
                  <a:ext cx="866164" cy="631077"/>
                  <a:chOff x="2146300" y="552450"/>
                  <a:chExt cx="7896225" cy="5753100"/>
                </a:xfrm>
              </p:grpSpPr>
              <p:pic>
                <p:nvPicPr>
                  <p:cNvPr id="284" name="Picture 2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5" name="Rectangle 284"/>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6" name="Group 235"/>
                <p:cNvGrpSpPr/>
                <p:nvPr/>
              </p:nvGrpSpPr>
              <p:grpSpPr>
                <a:xfrm>
                  <a:off x="3760131" y="3073496"/>
                  <a:ext cx="866164" cy="631077"/>
                  <a:chOff x="2146300" y="552450"/>
                  <a:chExt cx="7896225" cy="5753100"/>
                </a:xfrm>
              </p:grpSpPr>
              <p:pic>
                <p:nvPicPr>
                  <p:cNvPr id="282" name="Picture 2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3" name="Rectangle 28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7" name="Group 236"/>
                <p:cNvGrpSpPr/>
                <p:nvPr/>
              </p:nvGrpSpPr>
              <p:grpSpPr>
                <a:xfrm>
                  <a:off x="3760131" y="3762695"/>
                  <a:ext cx="866164" cy="631077"/>
                  <a:chOff x="2146300" y="552450"/>
                  <a:chExt cx="7896225" cy="5753100"/>
                </a:xfrm>
              </p:grpSpPr>
              <p:pic>
                <p:nvPicPr>
                  <p:cNvPr id="280" name="Picture 2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1" name="Rectangle 280"/>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8" name="Group 237"/>
                <p:cNvGrpSpPr/>
                <p:nvPr/>
              </p:nvGrpSpPr>
              <p:grpSpPr>
                <a:xfrm>
                  <a:off x="3760131" y="4451895"/>
                  <a:ext cx="866164" cy="631077"/>
                  <a:chOff x="2146300" y="552450"/>
                  <a:chExt cx="7896225" cy="5753100"/>
                </a:xfrm>
              </p:grpSpPr>
              <p:pic>
                <p:nvPicPr>
                  <p:cNvPr id="278" name="Picture 2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9" name="Rectangle 278"/>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9" name="Group 238"/>
                <p:cNvGrpSpPr/>
                <p:nvPr/>
              </p:nvGrpSpPr>
              <p:grpSpPr>
                <a:xfrm>
                  <a:off x="2798270" y="3073496"/>
                  <a:ext cx="866164" cy="631077"/>
                  <a:chOff x="2146300" y="552450"/>
                  <a:chExt cx="7896225" cy="5753100"/>
                </a:xfrm>
              </p:grpSpPr>
              <p:pic>
                <p:nvPicPr>
                  <p:cNvPr id="276" name="Picture 2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7" name="Rectangle 276"/>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0" name="Group 239"/>
                <p:cNvGrpSpPr/>
                <p:nvPr/>
              </p:nvGrpSpPr>
              <p:grpSpPr>
                <a:xfrm>
                  <a:off x="2798270" y="3762695"/>
                  <a:ext cx="866164" cy="631077"/>
                  <a:chOff x="2146300" y="552450"/>
                  <a:chExt cx="7896225" cy="5753100"/>
                </a:xfrm>
              </p:grpSpPr>
              <p:pic>
                <p:nvPicPr>
                  <p:cNvPr id="274" name="Picture 27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5" name="Rectangle 274"/>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1" name="Group 240"/>
                <p:cNvGrpSpPr/>
                <p:nvPr/>
              </p:nvGrpSpPr>
              <p:grpSpPr>
                <a:xfrm>
                  <a:off x="2798270" y="4451895"/>
                  <a:ext cx="866164" cy="631077"/>
                  <a:chOff x="2146300" y="552450"/>
                  <a:chExt cx="7896225" cy="5753100"/>
                </a:xfrm>
              </p:grpSpPr>
              <p:pic>
                <p:nvPicPr>
                  <p:cNvPr id="272" name="Picture 2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3" name="Rectangle 27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2" name="Group 241"/>
                <p:cNvGrpSpPr/>
                <p:nvPr/>
              </p:nvGrpSpPr>
              <p:grpSpPr>
                <a:xfrm>
                  <a:off x="1836409" y="3073496"/>
                  <a:ext cx="866164" cy="631077"/>
                  <a:chOff x="2146300" y="552450"/>
                  <a:chExt cx="7896225" cy="5753100"/>
                </a:xfrm>
              </p:grpSpPr>
              <p:pic>
                <p:nvPicPr>
                  <p:cNvPr id="270" name="Picture 2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271" name="Rectangle 270"/>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3" name="Group 242"/>
                <p:cNvGrpSpPr/>
                <p:nvPr/>
              </p:nvGrpSpPr>
              <p:grpSpPr>
                <a:xfrm>
                  <a:off x="1836409" y="3762695"/>
                  <a:ext cx="866164" cy="631077"/>
                  <a:chOff x="2146300" y="552450"/>
                  <a:chExt cx="7896225" cy="5753100"/>
                </a:xfrm>
              </p:grpSpPr>
              <p:pic>
                <p:nvPicPr>
                  <p:cNvPr id="268" name="Picture 2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269" name="Rectangle 268"/>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4" name="Group 243"/>
                <p:cNvGrpSpPr/>
                <p:nvPr/>
              </p:nvGrpSpPr>
              <p:grpSpPr>
                <a:xfrm>
                  <a:off x="1836409" y="4451895"/>
                  <a:ext cx="866164" cy="631077"/>
                  <a:chOff x="2146300" y="552450"/>
                  <a:chExt cx="7896225" cy="5753100"/>
                </a:xfrm>
              </p:grpSpPr>
              <p:pic>
                <p:nvPicPr>
                  <p:cNvPr id="266" name="Picture 2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267" name="Rectangle 266"/>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5" name="Group 244"/>
                <p:cNvGrpSpPr/>
                <p:nvPr/>
              </p:nvGrpSpPr>
              <p:grpSpPr>
                <a:xfrm>
                  <a:off x="874548" y="3073496"/>
                  <a:ext cx="866164" cy="631077"/>
                  <a:chOff x="2146300" y="552450"/>
                  <a:chExt cx="7896225" cy="5753100"/>
                </a:xfrm>
              </p:grpSpPr>
              <p:pic>
                <p:nvPicPr>
                  <p:cNvPr id="264" name="Picture 2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65" name="Rectangle 264"/>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6" name="Group 245"/>
                <p:cNvGrpSpPr/>
                <p:nvPr/>
              </p:nvGrpSpPr>
              <p:grpSpPr>
                <a:xfrm>
                  <a:off x="874548" y="3762695"/>
                  <a:ext cx="866164" cy="631077"/>
                  <a:chOff x="2146300" y="552450"/>
                  <a:chExt cx="7896225" cy="5753100"/>
                </a:xfrm>
              </p:grpSpPr>
              <p:pic>
                <p:nvPicPr>
                  <p:cNvPr id="262" name="Picture 2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63" name="Rectangle 26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7" name="Group 246"/>
                <p:cNvGrpSpPr/>
                <p:nvPr/>
              </p:nvGrpSpPr>
              <p:grpSpPr>
                <a:xfrm>
                  <a:off x="874548" y="4451895"/>
                  <a:ext cx="866164" cy="631077"/>
                  <a:chOff x="2146300" y="552450"/>
                  <a:chExt cx="7896225" cy="5753100"/>
                </a:xfrm>
              </p:grpSpPr>
              <p:pic>
                <p:nvPicPr>
                  <p:cNvPr id="260" name="Picture 2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61" name="Rectangle 260"/>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8" name="Group 247"/>
                <p:cNvGrpSpPr/>
                <p:nvPr/>
              </p:nvGrpSpPr>
              <p:grpSpPr>
                <a:xfrm>
                  <a:off x="-1" y="3073496"/>
                  <a:ext cx="778852" cy="631077"/>
                  <a:chOff x="2942264" y="552450"/>
                  <a:chExt cx="7100261" cy="5753100"/>
                </a:xfrm>
              </p:grpSpPr>
              <p:pic>
                <p:nvPicPr>
                  <p:cNvPr id="258" name="Picture 257"/>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59" name="Rectangle 258"/>
                  <p:cNvSpPr/>
                  <p:nvPr/>
                </p:nvSpPr>
                <p:spPr bwMode="auto">
                  <a:xfrm>
                    <a:off x="2942266" y="1651094"/>
                    <a:ext cx="6988310" cy="448423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9" name="Group 248"/>
                <p:cNvGrpSpPr/>
                <p:nvPr/>
              </p:nvGrpSpPr>
              <p:grpSpPr>
                <a:xfrm>
                  <a:off x="-1" y="3762695"/>
                  <a:ext cx="778852" cy="631077"/>
                  <a:chOff x="2942264" y="552450"/>
                  <a:chExt cx="7100261" cy="5753100"/>
                </a:xfrm>
              </p:grpSpPr>
              <p:pic>
                <p:nvPicPr>
                  <p:cNvPr id="256" name="Picture 25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57" name="Rectangle 256"/>
                  <p:cNvSpPr/>
                  <p:nvPr/>
                </p:nvSpPr>
                <p:spPr bwMode="auto">
                  <a:xfrm>
                    <a:off x="2942266" y="1651094"/>
                    <a:ext cx="6988301"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50" name="Group 249"/>
                <p:cNvGrpSpPr/>
                <p:nvPr/>
              </p:nvGrpSpPr>
              <p:grpSpPr>
                <a:xfrm>
                  <a:off x="-1" y="4451895"/>
                  <a:ext cx="778852" cy="631077"/>
                  <a:chOff x="2942264" y="552450"/>
                  <a:chExt cx="7100261" cy="5753100"/>
                </a:xfrm>
              </p:grpSpPr>
              <p:pic>
                <p:nvPicPr>
                  <p:cNvPr id="254" name="Picture 25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55" name="Rectangle 254"/>
                  <p:cNvSpPr/>
                  <p:nvPr/>
                </p:nvSpPr>
                <p:spPr bwMode="auto">
                  <a:xfrm>
                    <a:off x="2942266" y="1651094"/>
                    <a:ext cx="6988310"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grpSp>
        <p:grpSp>
          <p:nvGrpSpPr>
            <p:cNvPr id="299" name="Group 298"/>
            <p:cNvGrpSpPr/>
            <p:nvPr/>
          </p:nvGrpSpPr>
          <p:grpSpPr>
            <a:xfrm>
              <a:off x="1850962" y="4536375"/>
              <a:ext cx="852458" cy="527785"/>
              <a:chOff x="3780607" y="3155943"/>
              <a:chExt cx="852458" cy="527785"/>
            </a:xfrm>
          </p:grpSpPr>
          <p:sp>
            <p:nvSpPr>
              <p:cNvPr id="300" name="Rectangle 299"/>
              <p:cNvSpPr/>
              <p:nvPr/>
            </p:nvSpPr>
            <p:spPr bwMode="auto">
              <a:xfrm>
                <a:off x="3780607" y="3191837"/>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01" name="Rectangle 300"/>
              <p:cNvSpPr/>
              <p:nvPr/>
            </p:nvSpPr>
            <p:spPr bwMode="auto">
              <a:xfrm>
                <a:off x="3792887" y="315594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grpSp>
      <p:grpSp>
        <p:nvGrpSpPr>
          <p:cNvPr id="10" name="Group 9"/>
          <p:cNvGrpSpPr/>
          <p:nvPr/>
        </p:nvGrpSpPr>
        <p:grpSpPr>
          <a:xfrm>
            <a:off x="-1" y="0"/>
            <a:ext cx="12180802" cy="983234"/>
            <a:chOff x="-1" y="0"/>
            <a:chExt cx="12180802" cy="983234"/>
          </a:xfrm>
        </p:grpSpPr>
        <p:sp>
          <p:nvSpPr>
            <p:cNvPr id="191" name="Rectangle 190"/>
            <p:cNvSpPr/>
            <p:nvPr/>
          </p:nvSpPr>
          <p:spPr bwMode="auto">
            <a:xfrm>
              <a:off x="-1" y="0"/>
              <a:ext cx="8587620"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01" name="Rectangle 200"/>
            <p:cNvSpPr/>
            <p:nvPr/>
          </p:nvSpPr>
          <p:spPr bwMode="auto">
            <a:xfrm>
              <a:off x="8550971" y="0"/>
              <a:ext cx="2174417"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11" name="Rectangle 210"/>
            <p:cNvSpPr/>
            <p:nvPr/>
          </p:nvSpPr>
          <p:spPr bwMode="auto">
            <a:xfrm>
              <a:off x="10677244" y="0"/>
              <a:ext cx="1503557"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88" name="Group 87"/>
          <p:cNvGrpSpPr/>
          <p:nvPr/>
        </p:nvGrpSpPr>
        <p:grpSpPr>
          <a:xfrm>
            <a:off x="3031844" y="1293202"/>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1</a:t>
                </a:r>
              </a:p>
            </p:txBody>
          </p:sp>
          <p:sp>
            <p:nvSpPr>
              <p:cNvPr id="23" name="Rectangle 22"/>
              <p:cNvSpPr/>
              <p:nvPr/>
            </p:nvSpPr>
            <p:spPr bwMode="auto">
              <a:xfrm>
                <a:off x="2543998" y="6093146"/>
                <a:ext cx="750100"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3760131"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29"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FFFFFF">
                    <a:alpha val="99000"/>
                  </a:srgbClr>
                </a:solidFill>
              </a:rPr>
              <a:t>shared</a:t>
            </a:r>
            <a:endParaRPr lang="en-US" sz="3200" dirty="0">
              <a:solidFill>
                <a:srgbClr val="FFFFFF">
                  <a:alpha val="99000"/>
                </a:srgbClr>
              </a:solidFill>
            </a:endParaRPr>
          </a:p>
        </p:txBody>
      </p:sp>
      <p:sp>
        <p:nvSpPr>
          <p:cNvPr id="130"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00AEEF">
                    <a:alpha val="99000"/>
                  </a:srgbClr>
                </a:solidFill>
              </a:rPr>
              <a:t>reserved</a:t>
            </a:r>
            <a:endParaRPr lang="en-US" sz="3200" dirty="0">
              <a:solidFill>
                <a:srgbClr val="00AEEF">
                  <a:alpha val="99000"/>
                </a:srgbClr>
              </a:solidFill>
            </a:endParaRPr>
          </a:p>
        </p:txBody>
      </p:sp>
      <p:cxnSp>
        <p:nvCxnSpPr>
          <p:cNvPr id="131" name="Straight Connector 130"/>
          <p:cNvCxnSpPr/>
          <p:nvPr/>
        </p:nvCxnSpPr>
        <p:spPr>
          <a:xfrm flipV="1">
            <a:off x="8587619"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587619" y="300008"/>
            <a:ext cx="2089625"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677244"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0677244" y="983233"/>
            <a:ext cx="1511581"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0" y="983233"/>
            <a:ext cx="8587619"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6128924" y="2633150"/>
            <a:ext cx="2372247" cy="2928764"/>
            <a:chOff x="4888659" y="2633150"/>
            <a:chExt cx="2372247" cy="2928764"/>
          </a:xfrm>
        </p:grpSpPr>
        <p:sp>
          <p:nvSpPr>
            <p:cNvPr id="137"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8" name="TextBox 137"/>
            <p:cNvSpPr txBox="1"/>
            <p:nvPr/>
          </p:nvSpPr>
          <p:spPr>
            <a:xfrm>
              <a:off x="5014374" y="2791511"/>
              <a:ext cx="2047163" cy="221599"/>
            </a:xfrm>
            <a:prstGeom prst="rect">
              <a:avLst/>
            </a:prstGeom>
            <a:noFill/>
          </p:spPr>
          <p:txBody>
            <a:bodyPr wrap="non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RESERVED instance</a:t>
              </a:r>
            </a:p>
          </p:txBody>
        </p:sp>
      </p:grpSp>
      <p:sp>
        <p:nvSpPr>
          <p:cNvPr id="4" name="Rectangle 3"/>
          <p:cNvSpPr/>
          <p:nvPr/>
        </p:nvSpPr>
        <p:spPr bwMode="auto">
          <a:xfrm>
            <a:off x="8587619" y="300008"/>
            <a:ext cx="2089625" cy="767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44" name="Group 143"/>
          <p:cNvGrpSpPr/>
          <p:nvPr/>
        </p:nvGrpSpPr>
        <p:grpSpPr>
          <a:xfrm>
            <a:off x="6234821" y="3291434"/>
            <a:ext cx="2160454" cy="1572958"/>
            <a:chOff x="5633504" y="3707933"/>
            <a:chExt cx="866164" cy="631077"/>
          </a:xfrm>
        </p:grpSpPr>
        <p:grpSp>
          <p:nvGrpSpPr>
            <p:cNvPr id="145" name="Group 144"/>
            <p:cNvGrpSpPr/>
            <p:nvPr/>
          </p:nvGrpSpPr>
          <p:grpSpPr>
            <a:xfrm>
              <a:off x="5633504" y="3707933"/>
              <a:ext cx="866164" cy="631077"/>
              <a:chOff x="2146305" y="552450"/>
              <a:chExt cx="7896221" cy="5753100"/>
            </a:xfrm>
          </p:grpSpPr>
          <p:pic>
            <p:nvPicPr>
              <p:cNvPr id="147" name="Picture 1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48" name="Rectangle 147"/>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46" name="Rectangle 145"/>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nvGrpSpPr>
          <p:cNvPr id="305" name="Group 304"/>
          <p:cNvGrpSpPr/>
          <p:nvPr/>
        </p:nvGrpSpPr>
        <p:grpSpPr>
          <a:xfrm>
            <a:off x="3759726" y="3762623"/>
            <a:ext cx="866164" cy="631078"/>
            <a:chOff x="5633504" y="3707933"/>
            <a:chExt cx="866164" cy="631078"/>
          </a:xfrm>
        </p:grpSpPr>
        <p:grpSp>
          <p:nvGrpSpPr>
            <p:cNvPr id="306" name="Group 305"/>
            <p:cNvGrpSpPr/>
            <p:nvPr/>
          </p:nvGrpSpPr>
          <p:grpSpPr>
            <a:xfrm>
              <a:off x="5633504" y="3707933"/>
              <a:ext cx="866164" cy="631078"/>
              <a:chOff x="2146300" y="552450"/>
              <a:chExt cx="7896225" cy="5753100"/>
            </a:xfrm>
          </p:grpSpPr>
          <p:pic>
            <p:nvPicPr>
              <p:cNvPr id="308" name="Picture 30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309" name="Rectangle 308"/>
              <p:cNvSpPr/>
              <p:nvPr/>
            </p:nvSpPr>
            <p:spPr bwMode="auto">
              <a:xfrm>
                <a:off x="2271251" y="1651097"/>
                <a:ext cx="7659329" cy="44842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307" name="Rectangle 306"/>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grpSp>
        <p:nvGrpSpPr>
          <p:cNvPr id="310" name="Group 309"/>
          <p:cNvGrpSpPr/>
          <p:nvPr/>
        </p:nvGrpSpPr>
        <p:grpSpPr>
          <a:xfrm>
            <a:off x="3031844" y="1293202"/>
            <a:ext cx="7645400" cy="914096"/>
            <a:chOff x="3031844" y="1170370"/>
            <a:chExt cx="7645400" cy="914096"/>
          </a:xfrm>
        </p:grpSpPr>
        <p:grpSp>
          <p:nvGrpSpPr>
            <p:cNvPr id="314" name="Group 313"/>
            <p:cNvGrpSpPr/>
            <p:nvPr/>
          </p:nvGrpSpPr>
          <p:grpSpPr>
            <a:xfrm>
              <a:off x="3031844" y="1170370"/>
              <a:ext cx="7645400" cy="914096"/>
              <a:chOff x="2540230" y="5754872"/>
              <a:chExt cx="7645400" cy="914096"/>
            </a:xfrm>
          </p:grpSpPr>
          <p:sp>
            <p:nvSpPr>
              <p:cNvPr id="315" name="Rectangle 314"/>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16" name="TextBox 315"/>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0</a:t>
                </a:r>
              </a:p>
            </p:txBody>
          </p:sp>
          <p:sp>
            <p:nvSpPr>
              <p:cNvPr id="317" name="Rectangle 316"/>
              <p:cNvSpPr/>
              <p:nvPr/>
            </p:nvSpPr>
            <p:spPr bwMode="auto">
              <a:xfrm>
                <a:off x="2543998" y="6093146"/>
                <a:ext cx="264591"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312" name="Rectangle 311"/>
            <p:cNvSpPr/>
            <p:nvPr/>
          </p:nvSpPr>
          <p:spPr bwMode="auto">
            <a:xfrm>
              <a:off x="316491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25"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lang="en-US" sz="3200" dirty="0" smtClean="0">
                <a:solidFill>
                  <a:schemeClr val="tx1">
                    <a:alpha val="99000"/>
                  </a:schemeClr>
                </a:solidFill>
                <a:latin typeface="Segoe UI" pitchFamily="34" charset="0"/>
                <a:ea typeface="Segoe UI" pitchFamily="34" charset="0"/>
                <a:cs typeface="Segoe UI" pitchFamily="34" charset="0"/>
              </a:rPr>
              <a:t>reserved</a:t>
            </a:r>
            <a:endParaRPr lang="en-US" sz="3200" dirty="0">
              <a:solidFill>
                <a:schemeClr val="tx1">
                  <a:alpha val="99000"/>
                </a:schemeClr>
              </a:solidFill>
              <a:latin typeface="Segoe UI" pitchFamily="34" charset="0"/>
              <a:ea typeface="Segoe UI" pitchFamily="34" charset="0"/>
              <a:cs typeface="Segoe UI" pitchFamily="34" charset="0"/>
            </a:endParaRPr>
          </a:p>
        </p:txBody>
      </p:sp>
      <p:sp>
        <p:nvSpPr>
          <p:cNvPr id="5" name="Title 4"/>
          <p:cNvSpPr>
            <a:spLocks noGrp="1"/>
          </p:cNvSpPr>
          <p:nvPr>
            <p:ph type="title"/>
          </p:nvPr>
        </p:nvSpPr>
        <p:spPr>
          <a:xfrm>
            <a:off x="519112" y="228600"/>
            <a:ext cx="11149013" cy="747897"/>
          </a:xfrm>
        </p:spPr>
        <p:txBody>
          <a:bodyPr/>
          <a:lstStyle/>
          <a:p>
            <a:r>
              <a:rPr lang="en-US" dirty="0" smtClean="0">
                <a:solidFill>
                  <a:schemeClr val="bg1">
                    <a:alpha val="99000"/>
                  </a:schemeClr>
                </a:solidFill>
              </a:rPr>
              <a:t>Web </a:t>
            </a:r>
            <a:r>
              <a:rPr lang="en-US" dirty="0">
                <a:solidFill>
                  <a:schemeClr val="bg1">
                    <a:alpha val="99000"/>
                  </a:schemeClr>
                </a:solidFill>
              </a:rPr>
              <a:t>sites </a:t>
            </a:r>
          </a:p>
        </p:txBody>
      </p:sp>
      <p:grpSp>
        <p:nvGrpSpPr>
          <p:cNvPr id="121" name="Group 120"/>
          <p:cNvGrpSpPr/>
          <p:nvPr/>
        </p:nvGrpSpPr>
        <p:grpSpPr>
          <a:xfrm>
            <a:off x="-216815" y="5727773"/>
            <a:ext cx="12622489" cy="1046296"/>
            <a:chOff x="-5297672" y="5194194"/>
            <a:chExt cx="16604405" cy="1376362"/>
          </a:xfrm>
        </p:grpSpPr>
        <p:pic>
          <p:nvPicPr>
            <p:cNvPr id="122"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3"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4"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6" name="Picture 2" descr="C:\Users\jonahs\Documents\Dropbox\Projects SCOTT\Azure Deck\Source Images\server-blue.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7" name="Picture 2" descr="C:\Users\jonahs\Documents\Dropbox\Projects SCOTT\Azure Deck\Source Images\server-blu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128" name="Picture 2" descr="C:\Users\jonahs\Documents\Dropbox\Projects SCOTT\Azure Deck\Source Images\server-blue.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93066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750"/>
                                  </p:stCondLst>
                                  <p:childTnLst>
                                    <p:set>
                                      <p:cBhvr>
                                        <p:cTn id="10" dur="1" fill="hold">
                                          <p:stCondLst>
                                            <p:cond delay="0"/>
                                          </p:stCondLst>
                                        </p:cTn>
                                        <p:tgtEl>
                                          <p:spTgt spid="88"/>
                                        </p:tgtEl>
                                        <p:attrNameLst>
                                          <p:attrName>style.visibility</p:attrName>
                                        </p:attrNameLst>
                                      </p:cBhvr>
                                      <p:to>
                                        <p:strVal val="visible"/>
                                      </p:to>
                                    </p:set>
                                    <p:animEffect transition="in" filter="fade">
                                      <p:cBhvr>
                                        <p:cTn id="11" dur="500"/>
                                        <p:tgtEl>
                                          <p:spTgt spid="88"/>
                                        </p:tgtEl>
                                      </p:cBhvr>
                                    </p:animEffect>
                                  </p:childTnLst>
                                </p:cTn>
                              </p:par>
                              <p:par>
                                <p:cTn id="12" presetID="10" presetClass="exit" presetSubtype="0" fill="hold" nodeType="withEffect">
                                  <p:stCondLst>
                                    <p:cond delay="750"/>
                                  </p:stCondLst>
                                  <p:childTnLst>
                                    <p:animEffect transition="out" filter="fade">
                                      <p:cBhvr>
                                        <p:cTn id="13" dur="500"/>
                                        <p:tgtEl>
                                          <p:spTgt spid="310"/>
                                        </p:tgtEl>
                                      </p:cBhvr>
                                    </p:animEffect>
                                    <p:set>
                                      <p:cBhvr>
                                        <p:cTn id="14" dur="1" fill="hold">
                                          <p:stCondLst>
                                            <p:cond delay="499"/>
                                          </p:stCondLst>
                                        </p:cTn>
                                        <p:tgtEl>
                                          <p:spTgt spid="310"/>
                                        </p:tgtEl>
                                        <p:attrNameLst>
                                          <p:attrName>style.visibility</p:attrName>
                                        </p:attrNameLst>
                                      </p:cBhvr>
                                      <p:to>
                                        <p:strVal val="hidden"/>
                                      </p:to>
                                    </p:set>
                                  </p:childTnLst>
                                </p:cTn>
                              </p:par>
                            </p:childTnLst>
                          </p:cTn>
                        </p:par>
                        <p:par>
                          <p:cTn id="15" fill="hold">
                            <p:stCondLst>
                              <p:cond delay="1750"/>
                            </p:stCondLst>
                            <p:childTnLst>
                              <p:par>
                                <p:cTn id="16" presetID="10" presetClass="entr" presetSubtype="0" fill="hold" nodeType="afterEffect">
                                  <p:stCondLst>
                                    <p:cond delay="0"/>
                                  </p:stCondLst>
                                  <p:childTnLst>
                                    <p:set>
                                      <p:cBhvr>
                                        <p:cTn id="17" dur="1" fill="hold">
                                          <p:stCondLst>
                                            <p:cond delay="0"/>
                                          </p:stCondLst>
                                        </p:cTn>
                                        <p:tgtEl>
                                          <p:spTgt spid="136"/>
                                        </p:tgtEl>
                                        <p:attrNameLst>
                                          <p:attrName>style.visibility</p:attrName>
                                        </p:attrNameLst>
                                      </p:cBhvr>
                                      <p:to>
                                        <p:strVal val="visible"/>
                                      </p:to>
                                    </p:set>
                                    <p:animEffect transition="in" filter="fade">
                                      <p:cBhvr>
                                        <p:cTn id="18" dur="500"/>
                                        <p:tgtEl>
                                          <p:spTgt spid="136"/>
                                        </p:tgtEl>
                                      </p:cBhvr>
                                    </p:animEffect>
                                  </p:childTnLst>
                                </p:cTn>
                              </p:par>
                            </p:childTnLst>
                          </p:cTn>
                        </p:par>
                        <p:par>
                          <p:cTn id="19" fill="hold">
                            <p:stCondLst>
                              <p:cond delay="2250"/>
                            </p:stCondLst>
                            <p:childTnLst>
                              <p:par>
                                <p:cTn id="20" presetID="63" presetClass="path" presetSubtype="0" accel="50000" decel="50000" fill="hold" nodeType="afterEffect">
                                  <p:stCondLst>
                                    <p:cond delay="0"/>
                                  </p:stCondLst>
                                  <p:childTnLst>
                                    <p:animMotion origin="layout" path="M -4.23453E-6 4.19056E-6 L 0.25772 4.19056E-6 " pathEditMode="relative" rAng="0" ptsTypes="AA">
                                      <p:cBhvr>
                                        <p:cTn id="21" dur="2000" fill="hold"/>
                                        <p:tgtEl>
                                          <p:spTgt spid="305"/>
                                        </p:tgtEl>
                                        <p:attrNameLst>
                                          <p:attrName>ppt_x</p:attrName>
                                          <p:attrName>ppt_y</p:attrName>
                                        </p:attrNameLst>
                                      </p:cBhvr>
                                      <p:rCtr x="12886" y="0"/>
                                    </p:animMotion>
                                  </p:childTnLst>
                                </p:cTn>
                              </p:par>
                            </p:childTnLst>
                          </p:cTn>
                        </p:par>
                        <p:par>
                          <p:cTn id="22" fill="hold">
                            <p:stCondLst>
                              <p:cond delay="4250"/>
                            </p:stCondLst>
                            <p:childTnLst>
                              <p:par>
                                <p:cTn id="23" presetID="10" presetClass="exit" presetSubtype="0" fill="hold" nodeType="afterEffect">
                                  <p:stCondLst>
                                    <p:cond delay="0"/>
                                  </p:stCondLst>
                                  <p:childTnLst>
                                    <p:animEffect transition="out" filter="fade">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par>
                                <p:cTn id="26" presetID="53" presetClass="entr" presetSubtype="16" fill="hold" nodeType="withEffect">
                                  <p:stCondLst>
                                    <p:cond delay="0"/>
                                  </p:stCondLst>
                                  <p:childTnLst>
                                    <p:set>
                                      <p:cBhvr>
                                        <p:cTn id="27" dur="1" fill="hold">
                                          <p:stCondLst>
                                            <p:cond delay="0"/>
                                          </p:stCondLst>
                                        </p:cTn>
                                        <p:tgtEl>
                                          <p:spTgt spid="144"/>
                                        </p:tgtEl>
                                        <p:attrNameLst>
                                          <p:attrName>style.visibility</p:attrName>
                                        </p:attrNameLst>
                                      </p:cBhvr>
                                      <p:to>
                                        <p:strVal val="visible"/>
                                      </p:to>
                                    </p:set>
                                    <p:anim calcmode="lin" valueType="num">
                                      <p:cBhvr>
                                        <p:cTn id="28" dur="1250" fill="hold"/>
                                        <p:tgtEl>
                                          <p:spTgt spid="144"/>
                                        </p:tgtEl>
                                        <p:attrNameLst>
                                          <p:attrName>ppt_w</p:attrName>
                                        </p:attrNameLst>
                                      </p:cBhvr>
                                      <p:tavLst>
                                        <p:tav tm="0">
                                          <p:val>
                                            <p:fltVal val="0"/>
                                          </p:val>
                                        </p:tav>
                                        <p:tav tm="100000">
                                          <p:val>
                                            <p:strVal val="#ppt_w"/>
                                          </p:val>
                                        </p:tav>
                                      </p:tavLst>
                                    </p:anim>
                                    <p:anim calcmode="lin" valueType="num">
                                      <p:cBhvr>
                                        <p:cTn id="29" dur="1250" fill="hold"/>
                                        <p:tgtEl>
                                          <p:spTgt spid="144"/>
                                        </p:tgtEl>
                                        <p:attrNameLst>
                                          <p:attrName>ppt_h</p:attrName>
                                        </p:attrNameLst>
                                      </p:cBhvr>
                                      <p:tavLst>
                                        <p:tav tm="0">
                                          <p:val>
                                            <p:fltVal val="0"/>
                                          </p:val>
                                        </p:tav>
                                        <p:tav tm="100000">
                                          <p:val>
                                            <p:strVal val="#ppt_h"/>
                                          </p:val>
                                        </p:tav>
                                      </p:tavLst>
                                    </p:anim>
                                    <p:animEffect transition="in" filter="fade">
                                      <p:cBhvr>
                                        <p:cTn id="30" dur="1250"/>
                                        <p:tgtEl>
                                          <p:spTgt spid="144"/>
                                        </p:tgtEl>
                                      </p:cBhvr>
                                    </p:animEffect>
                                  </p:childTnLst>
                                </p:cTn>
                              </p:par>
                              <p:par>
                                <p:cTn id="31" presetID="10" presetClass="exit" presetSubtype="0" fill="hold" nodeType="withEffect">
                                  <p:stCondLst>
                                    <p:cond delay="0"/>
                                  </p:stCondLst>
                                  <p:childTnLst>
                                    <p:animEffect transition="out" filter="fade">
                                      <p:cBhvr>
                                        <p:cTn id="32" dur="1250"/>
                                        <p:tgtEl>
                                          <p:spTgt spid="305"/>
                                        </p:tgtEl>
                                      </p:cBhvr>
                                    </p:animEffect>
                                    <p:set>
                                      <p:cBhvr>
                                        <p:cTn id="33" dur="1" fill="hold">
                                          <p:stCondLst>
                                            <p:cond delay="1249"/>
                                          </p:stCondLst>
                                        </p:cTn>
                                        <p:tgtEl>
                                          <p:spTgt spid="30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1" y="0"/>
            <a:ext cx="12180802" cy="983234"/>
            <a:chOff x="-1" y="0"/>
            <a:chExt cx="12180802" cy="983234"/>
          </a:xfrm>
        </p:grpSpPr>
        <p:sp>
          <p:nvSpPr>
            <p:cNvPr id="43" name="Rectangle 42"/>
            <p:cNvSpPr/>
            <p:nvPr/>
          </p:nvSpPr>
          <p:spPr bwMode="auto">
            <a:xfrm>
              <a:off x="-1" y="0"/>
              <a:ext cx="8587620"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4" name="Rectangle 43"/>
            <p:cNvSpPr/>
            <p:nvPr/>
          </p:nvSpPr>
          <p:spPr bwMode="auto">
            <a:xfrm>
              <a:off x="8550971" y="0"/>
              <a:ext cx="2174417"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5" name="Rectangle 44"/>
            <p:cNvSpPr/>
            <p:nvPr/>
          </p:nvSpPr>
          <p:spPr bwMode="auto">
            <a:xfrm>
              <a:off x="10677244" y="0"/>
              <a:ext cx="1503557"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88" name="Group 87"/>
          <p:cNvGrpSpPr/>
          <p:nvPr/>
        </p:nvGrpSpPr>
        <p:grpSpPr>
          <a:xfrm>
            <a:off x="3031844" y="1293202"/>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2</a:t>
                </a:r>
              </a:p>
            </p:txBody>
          </p:sp>
          <p:sp>
            <p:nvSpPr>
              <p:cNvPr id="23" name="Rectangle 22"/>
              <p:cNvSpPr/>
              <p:nvPr/>
            </p:nvSpPr>
            <p:spPr bwMode="auto">
              <a:xfrm>
                <a:off x="2543998" y="6093146"/>
                <a:ext cx="2052528"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508814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29"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FFFFFF">
                    <a:alpha val="99000"/>
                  </a:srgbClr>
                </a:solidFill>
              </a:rPr>
              <a:t>shared</a:t>
            </a:r>
            <a:endParaRPr lang="en-US" sz="3200" dirty="0">
              <a:solidFill>
                <a:srgbClr val="FFFFFF">
                  <a:alpha val="99000"/>
                </a:srgbClr>
              </a:solidFill>
            </a:endParaRPr>
          </a:p>
        </p:txBody>
      </p:sp>
      <p:sp>
        <p:nvSpPr>
          <p:cNvPr id="130"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00AEEF">
                    <a:alpha val="99000"/>
                  </a:srgbClr>
                </a:solidFill>
              </a:rPr>
              <a:t>reserved</a:t>
            </a:r>
            <a:endParaRPr lang="en-US" sz="3200" dirty="0">
              <a:solidFill>
                <a:srgbClr val="00AEEF">
                  <a:alpha val="99000"/>
                </a:srgbClr>
              </a:solidFill>
            </a:endParaRPr>
          </a:p>
        </p:txBody>
      </p:sp>
      <p:cxnSp>
        <p:nvCxnSpPr>
          <p:cNvPr id="131" name="Straight Connector 130"/>
          <p:cNvCxnSpPr/>
          <p:nvPr/>
        </p:nvCxnSpPr>
        <p:spPr>
          <a:xfrm flipV="1">
            <a:off x="8587619"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587619" y="300008"/>
            <a:ext cx="2089625"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677244"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0677244" y="983233"/>
            <a:ext cx="1511581"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0" y="983233"/>
            <a:ext cx="8587619"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6128924" y="2633150"/>
            <a:ext cx="2372247" cy="2928764"/>
            <a:chOff x="4888659" y="2633150"/>
            <a:chExt cx="2372247" cy="2928764"/>
          </a:xfrm>
        </p:grpSpPr>
        <p:sp>
          <p:nvSpPr>
            <p:cNvPr id="137"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rgbClr val="FFFFF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8" name="TextBox 137"/>
            <p:cNvSpPr txBox="1"/>
            <p:nvPr/>
          </p:nvSpPr>
          <p:spPr>
            <a:xfrm>
              <a:off x="5014374" y="2791511"/>
              <a:ext cx="2047163" cy="221599"/>
            </a:xfrm>
            <a:prstGeom prst="rect">
              <a:avLst/>
            </a:prstGeom>
            <a:noFill/>
          </p:spPr>
          <p:txBody>
            <a:bodyPr wrap="none" lIns="0" tIns="0" rIns="0" bIns="0" rtlCol="0">
              <a:spAutoFit/>
            </a:bodyPr>
            <a:lstStyle/>
            <a:p>
              <a:pPr defTabSz="1218987">
                <a:lnSpc>
                  <a:spcPct val="90000"/>
                </a:lnSpc>
                <a:spcBef>
                  <a:spcPct val="20000"/>
                </a:spcBef>
                <a:buSzPct val="80000"/>
              </a:pPr>
              <a:r>
                <a:rPr lang="en-US" sz="1600" b="1" cap="all" dirty="0" smtClean="0">
                  <a:solidFill>
                    <a:srgbClr val="FFFFFF"/>
                  </a:solidFill>
                </a:rPr>
                <a:t>RESERVED instance</a:t>
              </a:r>
              <a:endParaRPr lang="en-US" sz="1600" b="1" cap="all" dirty="0">
                <a:solidFill>
                  <a:srgbClr val="FFFFFF"/>
                </a:solidFill>
              </a:endParaRPr>
            </a:p>
          </p:txBody>
        </p:sp>
      </p:grpSp>
      <p:grpSp>
        <p:nvGrpSpPr>
          <p:cNvPr id="144" name="Group 143"/>
          <p:cNvGrpSpPr/>
          <p:nvPr/>
        </p:nvGrpSpPr>
        <p:grpSpPr>
          <a:xfrm>
            <a:off x="6234821" y="3291434"/>
            <a:ext cx="2160454" cy="1572958"/>
            <a:chOff x="5633504" y="3707933"/>
            <a:chExt cx="866164" cy="631077"/>
          </a:xfrm>
        </p:grpSpPr>
        <p:grpSp>
          <p:nvGrpSpPr>
            <p:cNvPr id="145" name="Group 144"/>
            <p:cNvGrpSpPr/>
            <p:nvPr/>
          </p:nvGrpSpPr>
          <p:grpSpPr>
            <a:xfrm>
              <a:off x="5633504" y="3707933"/>
              <a:ext cx="866164" cy="631077"/>
              <a:chOff x="2146305" y="552450"/>
              <a:chExt cx="7896221" cy="5753100"/>
            </a:xfrm>
          </p:grpSpPr>
          <p:pic>
            <p:nvPicPr>
              <p:cNvPr id="147" name="Picture 1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48" name="Rectangle 147"/>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46" name="Rectangle 145"/>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nvGrpSpPr>
          <p:cNvPr id="121" name="Group 120"/>
          <p:cNvGrpSpPr/>
          <p:nvPr/>
        </p:nvGrpSpPr>
        <p:grpSpPr>
          <a:xfrm>
            <a:off x="6128634" y="2633150"/>
            <a:ext cx="2372247" cy="2928764"/>
            <a:chOff x="7389812" y="2633150"/>
            <a:chExt cx="2372247" cy="2928764"/>
          </a:xfrm>
        </p:grpSpPr>
        <p:grpSp>
          <p:nvGrpSpPr>
            <p:cNvPr id="122" name="Group 121"/>
            <p:cNvGrpSpPr/>
            <p:nvPr/>
          </p:nvGrpSpPr>
          <p:grpSpPr>
            <a:xfrm>
              <a:off x="7389812" y="2633150"/>
              <a:ext cx="2372247" cy="2928764"/>
              <a:chOff x="4888659" y="2633150"/>
              <a:chExt cx="2372247" cy="2928764"/>
            </a:xfrm>
          </p:grpSpPr>
          <p:sp>
            <p:nvSpPr>
              <p:cNvPr id="128"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9" name="TextBox 148"/>
              <p:cNvSpPr txBox="1"/>
              <p:nvPr/>
            </p:nvSpPr>
            <p:spPr>
              <a:xfrm>
                <a:off x="5014374" y="2791511"/>
                <a:ext cx="2047163" cy="221599"/>
              </a:xfrm>
              <a:prstGeom prst="rect">
                <a:avLst/>
              </a:prstGeom>
              <a:noFill/>
            </p:spPr>
            <p:txBody>
              <a:bodyPr wrap="non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RESERVED instance</a:t>
                </a:r>
              </a:p>
            </p:txBody>
          </p:sp>
        </p:grpSp>
        <p:grpSp>
          <p:nvGrpSpPr>
            <p:cNvPr id="123" name="Group 122"/>
            <p:cNvGrpSpPr/>
            <p:nvPr/>
          </p:nvGrpSpPr>
          <p:grpSpPr>
            <a:xfrm>
              <a:off x="7502079" y="3298030"/>
              <a:ext cx="2160454" cy="1572958"/>
              <a:chOff x="5633504" y="3792006"/>
              <a:chExt cx="866164" cy="631077"/>
            </a:xfrm>
          </p:grpSpPr>
          <p:grpSp>
            <p:nvGrpSpPr>
              <p:cNvPr id="124" name="Group 123"/>
              <p:cNvGrpSpPr/>
              <p:nvPr/>
            </p:nvGrpSpPr>
            <p:grpSpPr>
              <a:xfrm>
                <a:off x="5633504" y="3792006"/>
                <a:ext cx="866164" cy="631077"/>
                <a:chOff x="2146300" y="1318875"/>
                <a:chExt cx="7896225" cy="5753100"/>
              </a:xfrm>
            </p:grpSpPr>
            <p:pic>
              <p:nvPicPr>
                <p:cNvPr id="126" name="Picture 1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6300" y="1318875"/>
                  <a:ext cx="7896225" cy="5753100"/>
                </a:xfrm>
                <a:prstGeom prst="rect">
                  <a:avLst/>
                </a:prstGeom>
              </p:spPr>
            </p:pic>
            <p:sp>
              <p:nvSpPr>
                <p:cNvPr id="127" name="Rectangle 126"/>
                <p:cNvSpPr/>
                <p:nvPr/>
              </p:nvSpPr>
              <p:spPr bwMode="auto">
                <a:xfrm>
                  <a:off x="2271250" y="2417523"/>
                  <a:ext cx="7659330"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25" name="Rectangle 124"/>
              <p:cNvSpPr/>
              <p:nvPr/>
            </p:nvSpPr>
            <p:spPr bwMode="auto">
              <a:xfrm>
                <a:off x="5659490" y="387372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sp>
        <p:nvSpPr>
          <p:cNvPr id="46"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lang="en-US" sz="3200" dirty="0" smtClean="0">
                <a:solidFill>
                  <a:schemeClr val="tx1">
                    <a:alpha val="99000"/>
                  </a:schemeClr>
                </a:solidFill>
                <a:latin typeface="Segoe UI" pitchFamily="34" charset="0"/>
                <a:ea typeface="Segoe UI" pitchFamily="34" charset="0"/>
                <a:cs typeface="Segoe UI" pitchFamily="34" charset="0"/>
              </a:rPr>
              <a:t>reserved</a:t>
            </a:r>
            <a:endParaRPr lang="en-US" sz="3200" dirty="0">
              <a:solidFill>
                <a:schemeClr val="tx1">
                  <a:alpha val="99000"/>
                </a:schemeClr>
              </a:solidFill>
              <a:latin typeface="Segoe UI" pitchFamily="34" charset="0"/>
              <a:ea typeface="Segoe UI" pitchFamily="34" charset="0"/>
              <a:cs typeface="Segoe UI" pitchFamily="34" charset="0"/>
            </a:endParaRPr>
          </a:p>
        </p:txBody>
      </p:sp>
      <p:sp>
        <p:nvSpPr>
          <p:cNvPr id="3" name="Title 2"/>
          <p:cNvSpPr>
            <a:spLocks noGrp="1"/>
          </p:cNvSpPr>
          <p:nvPr>
            <p:ph type="title"/>
          </p:nvPr>
        </p:nvSpPr>
        <p:spPr>
          <a:xfrm>
            <a:off x="519112" y="228600"/>
            <a:ext cx="11149013" cy="747897"/>
          </a:xfrm>
        </p:spPr>
        <p:txBody>
          <a:bodyPr/>
          <a:lstStyle/>
          <a:p>
            <a:r>
              <a:rPr lang="en-US" dirty="0">
                <a:solidFill>
                  <a:schemeClr val="bg1">
                    <a:alpha val="99000"/>
                  </a:schemeClr>
                </a:solidFill>
              </a:rPr>
              <a:t>Web sites </a:t>
            </a:r>
            <a:endParaRPr lang="en-US" dirty="0"/>
          </a:p>
        </p:txBody>
      </p:sp>
      <p:grpSp>
        <p:nvGrpSpPr>
          <p:cNvPr id="52" name="Group 51"/>
          <p:cNvGrpSpPr/>
          <p:nvPr/>
        </p:nvGrpSpPr>
        <p:grpSpPr>
          <a:xfrm>
            <a:off x="-216815" y="5727773"/>
            <a:ext cx="12622489" cy="1046296"/>
            <a:chOff x="-5297672" y="5194194"/>
            <a:chExt cx="16604405" cy="1376362"/>
          </a:xfrm>
        </p:grpSpPr>
        <p:pic>
          <p:nvPicPr>
            <p:cNvPr id="53" name="Picture 2" descr="C:\Users\jonahs\Documents\Dropbox\Projects SCOTT\Azure Deck\Source Images\server-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4" name="Picture 2" descr="C:\Users\jonahs\Documents\Dropbox\Projects SCOTT\Azure Deck\Source Images\server-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5" name="Picture 2" descr="C:\Users\jonahs\Documents\Dropbox\Projects SCOTT\Azure Deck\Source Images\server-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6" name="Picture 2" descr="C:\Users\jonahs\Documents\Dropbox\Projects SCOTT\Azure Deck\Source Images\server-blue.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7" name="Picture 2" descr="C:\Users\jonahs\Documents\Dropbox\Projects SCOTT\Azure Deck\Source Images\server-blu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58" name="Picture 2" descr="C:\Users\jonahs\Documents\Dropbox\Projects SCOTT\Azure Deck\Source Images\server-blue.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4492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2000"/>
                                        <p:tgtEl>
                                          <p:spTgt spid="121"/>
                                        </p:tgtEl>
                                      </p:cBhvr>
                                    </p:animEffect>
                                  </p:childTnLst>
                                </p:cTn>
                              </p:par>
                              <p:par>
                                <p:cTn id="8" presetID="63" presetClass="path" presetSubtype="0" accel="50000" decel="50000" fill="hold" nodeType="withEffect">
                                  <p:stCondLst>
                                    <p:cond delay="0"/>
                                  </p:stCondLst>
                                  <p:childTnLst>
                                    <p:animMotion origin="layout" path="M -4.46659E-6 -1.01758E-6 L 0.20347 -1.01758E-6 " pathEditMode="relative" rAng="0" ptsTypes="AA">
                                      <p:cBhvr>
                                        <p:cTn id="9" dur="2000" fill="hold"/>
                                        <p:tgtEl>
                                          <p:spTgt spid="121"/>
                                        </p:tgtEl>
                                        <p:attrNameLst>
                                          <p:attrName>ppt_x</p:attrName>
                                          <p:attrName>ppt_y</p:attrName>
                                        </p:attrNameLst>
                                      </p:cBhvr>
                                      <p:rCtr x="101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Group 94"/>
          <p:cNvGrpSpPr/>
          <p:nvPr/>
        </p:nvGrpSpPr>
        <p:grpSpPr>
          <a:xfrm>
            <a:off x="-1" y="0"/>
            <a:ext cx="12180802" cy="983234"/>
            <a:chOff x="-1" y="0"/>
            <a:chExt cx="12180802" cy="983234"/>
          </a:xfrm>
        </p:grpSpPr>
        <p:sp>
          <p:nvSpPr>
            <p:cNvPr id="96" name="Rectangle 95"/>
            <p:cNvSpPr/>
            <p:nvPr/>
          </p:nvSpPr>
          <p:spPr bwMode="auto">
            <a:xfrm>
              <a:off x="-1" y="0"/>
              <a:ext cx="8587620"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7" name="Rectangle 96"/>
            <p:cNvSpPr/>
            <p:nvPr/>
          </p:nvSpPr>
          <p:spPr bwMode="auto">
            <a:xfrm>
              <a:off x="8550971" y="0"/>
              <a:ext cx="2174417"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8" name="Rectangle 97"/>
            <p:cNvSpPr/>
            <p:nvPr/>
          </p:nvSpPr>
          <p:spPr bwMode="auto">
            <a:xfrm>
              <a:off x="10677244" y="0"/>
              <a:ext cx="1503557"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88" name="Group 87"/>
          <p:cNvGrpSpPr/>
          <p:nvPr/>
        </p:nvGrpSpPr>
        <p:grpSpPr>
          <a:xfrm>
            <a:off x="3031844" y="1293202"/>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2</a:t>
                </a:r>
              </a:p>
            </p:txBody>
          </p:sp>
          <p:sp>
            <p:nvSpPr>
              <p:cNvPr id="23" name="Rectangle 22"/>
              <p:cNvSpPr/>
              <p:nvPr/>
            </p:nvSpPr>
            <p:spPr bwMode="auto">
              <a:xfrm>
                <a:off x="2543998" y="6093146"/>
                <a:ext cx="2052528"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508814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29"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FFFFFF">
                    <a:alpha val="99000"/>
                  </a:srgbClr>
                </a:solidFill>
              </a:rPr>
              <a:t>shared</a:t>
            </a:r>
            <a:endParaRPr lang="en-US" sz="3200" dirty="0">
              <a:solidFill>
                <a:srgbClr val="FFFFFF">
                  <a:alpha val="99000"/>
                </a:srgbClr>
              </a:solidFill>
            </a:endParaRPr>
          </a:p>
        </p:txBody>
      </p:sp>
      <p:sp>
        <p:nvSpPr>
          <p:cNvPr id="130"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00AEEF">
                    <a:alpha val="99000"/>
                  </a:srgbClr>
                </a:solidFill>
              </a:rPr>
              <a:t>reserved</a:t>
            </a:r>
            <a:endParaRPr lang="en-US" sz="3200" dirty="0">
              <a:solidFill>
                <a:srgbClr val="00AEEF">
                  <a:alpha val="99000"/>
                </a:srgbClr>
              </a:solidFill>
            </a:endParaRPr>
          </a:p>
        </p:txBody>
      </p:sp>
      <p:cxnSp>
        <p:nvCxnSpPr>
          <p:cNvPr id="131" name="Straight Connector 130"/>
          <p:cNvCxnSpPr/>
          <p:nvPr/>
        </p:nvCxnSpPr>
        <p:spPr>
          <a:xfrm flipV="1">
            <a:off x="8587619"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587619" y="300008"/>
            <a:ext cx="2089625"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677244"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0677244" y="983233"/>
            <a:ext cx="1511581"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0" y="983233"/>
            <a:ext cx="8587619"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6128924" y="2633150"/>
            <a:ext cx="2372247" cy="2928764"/>
            <a:chOff x="4888659" y="2633150"/>
            <a:chExt cx="2372247" cy="2928764"/>
          </a:xfrm>
        </p:grpSpPr>
        <p:sp>
          <p:nvSpPr>
            <p:cNvPr id="137"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8" name="TextBox 137"/>
            <p:cNvSpPr txBox="1"/>
            <p:nvPr/>
          </p:nvSpPr>
          <p:spPr>
            <a:xfrm>
              <a:off x="5014374" y="2791511"/>
              <a:ext cx="2047163" cy="221599"/>
            </a:xfrm>
            <a:prstGeom prst="rect">
              <a:avLst/>
            </a:prstGeom>
            <a:noFill/>
          </p:spPr>
          <p:txBody>
            <a:bodyPr wrap="non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RESERVED instance</a:t>
              </a:r>
            </a:p>
          </p:txBody>
        </p:sp>
      </p:grpSp>
      <p:grpSp>
        <p:nvGrpSpPr>
          <p:cNvPr id="144" name="Group 143"/>
          <p:cNvGrpSpPr/>
          <p:nvPr/>
        </p:nvGrpSpPr>
        <p:grpSpPr>
          <a:xfrm>
            <a:off x="6234821" y="3291437"/>
            <a:ext cx="2160457" cy="1572958"/>
            <a:chOff x="5633503" y="3707934"/>
            <a:chExt cx="866165" cy="631077"/>
          </a:xfrm>
        </p:grpSpPr>
        <p:grpSp>
          <p:nvGrpSpPr>
            <p:cNvPr id="145" name="Group 144"/>
            <p:cNvGrpSpPr/>
            <p:nvPr/>
          </p:nvGrpSpPr>
          <p:grpSpPr>
            <a:xfrm>
              <a:off x="5633503" y="3707934"/>
              <a:ext cx="866164" cy="631077"/>
              <a:chOff x="2146305" y="552450"/>
              <a:chExt cx="7896221" cy="5753100"/>
            </a:xfrm>
          </p:grpSpPr>
          <p:pic>
            <p:nvPicPr>
              <p:cNvPr id="147" name="Picture 1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48" name="Rectangle 147"/>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46" name="Rectangle 145"/>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nvGrpSpPr>
          <p:cNvPr id="122" name="Group 121"/>
          <p:cNvGrpSpPr/>
          <p:nvPr/>
        </p:nvGrpSpPr>
        <p:grpSpPr>
          <a:xfrm>
            <a:off x="8616642" y="2633150"/>
            <a:ext cx="2372247" cy="2928764"/>
            <a:chOff x="4888659" y="2633150"/>
            <a:chExt cx="2372247" cy="2928764"/>
          </a:xfrm>
        </p:grpSpPr>
        <p:sp>
          <p:nvSpPr>
            <p:cNvPr id="128"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9" name="TextBox 148"/>
            <p:cNvSpPr txBox="1"/>
            <p:nvPr/>
          </p:nvSpPr>
          <p:spPr>
            <a:xfrm>
              <a:off x="5014374" y="2791511"/>
              <a:ext cx="2047163" cy="221599"/>
            </a:xfrm>
            <a:prstGeom prst="rect">
              <a:avLst/>
            </a:prstGeom>
            <a:noFill/>
          </p:spPr>
          <p:txBody>
            <a:bodyPr wrap="non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RESERVED instance</a:t>
              </a:r>
            </a:p>
          </p:txBody>
        </p:sp>
      </p:grpSp>
      <p:grpSp>
        <p:nvGrpSpPr>
          <p:cNvPr id="123" name="Group 122"/>
          <p:cNvGrpSpPr/>
          <p:nvPr/>
        </p:nvGrpSpPr>
        <p:grpSpPr>
          <a:xfrm>
            <a:off x="8728909" y="3298030"/>
            <a:ext cx="2160454" cy="1572958"/>
            <a:chOff x="5633504" y="3792006"/>
            <a:chExt cx="866164" cy="631077"/>
          </a:xfrm>
        </p:grpSpPr>
        <p:grpSp>
          <p:nvGrpSpPr>
            <p:cNvPr id="124" name="Group 123"/>
            <p:cNvGrpSpPr/>
            <p:nvPr/>
          </p:nvGrpSpPr>
          <p:grpSpPr>
            <a:xfrm>
              <a:off x="5633504" y="3792006"/>
              <a:ext cx="866164" cy="631077"/>
              <a:chOff x="2146300" y="1318875"/>
              <a:chExt cx="7896225" cy="5753100"/>
            </a:xfrm>
          </p:grpSpPr>
          <p:pic>
            <p:nvPicPr>
              <p:cNvPr id="126" name="Picture 1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6300" y="1318875"/>
                <a:ext cx="7896225" cy="5753100"/>
              </a:xfrm>
              <a:prstGeom prst="rect">
                <a:avLst/>
              </a:prstGeom>
            </p:spPr>
          </p:pic>
          <p:sp>
            <p:nvSpPr>
              <p:cNvPr id="127" name="Rectangle 126"/>
              <p:cNvSpPr/>
              <p:nvPr/>
            </p:nvSpPr>
            <p:spPr bwMode="auto">
              <a:xfrm>
                <a:off x="2271250" y="2417523"/>
                <a:ext cx="7659330"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25" name="Rectangle 124"/>
            <p:cNvSpPr/>
            <p:nvPr/>
          </p:nvSpPr>
          <p:spPr bwMode="auto">
            <a:xfrm>
              <a:off x="5659490" y="387372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nvGrpSpPr>
          <p:cNvPr id="58" name="Group 57"/>
          <p:cNvGrpSpPr/>
          <p:nvPr/>
        </p:nvGrpSpPr>
        <p:grpSpPr>
          <a:xfrm>
            <a:off x="6229627" y="3105925"/>
            <a:ext cx="1526813" cy="1111624"/>
            <a:chOff x="5633504" y="3707933"/>
            <a:chExt cx="866164" cy="631077"/>
          </a:xfrm>
        </p:grpSpPr>
        <p:grpSp>
          <p:nvGrpSpPr>
            <p:cNvPr id="59" name="Group 58"/>
            <p:cNvGrpSpPr/>
            <p:nvPr/>
          </p:nvGrpSpPr>
          <p:grpSpPr>
            <a:xfrm>
              <a:off x="5633504" y="3707933"/>
              <a:ext cx="866164" cy="631077"/>
              <a:chOff x="2146300" y="552450"/>
              <a:chExt cx="7896225" cy="5753100"/>
            </a:xfrm>
          </p:grpSpPr>
          <p:pic>
            <p:nvPicPr>
              <p:cNvPr id="61" name="Picture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62" name="Rectangle 61"/>
              <p:cNvSpPr/>
              <p:nvPr/>
            </p:nvSpPr>
            <p:spPr bwMode="auto">
              <a:xfrm>
                <a:off x="2271251" y="1651097"/>
                <a:ext cx="7659329" cy="44842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60" name="Rectangle 59"/>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800" dirty="0" smtClean="0">
                  <a:gradFill>
                    <a:gsLst>
                      <a:gs pos="0">
                        <a:srgbClr val="FFFFFF"/>
                      </a:gs>
                      <a:gs pos="100000">
                        <a:srgbClr val="FFFFFF"/>
                      </a:gs>
                    </a:gsLst>
                    <a:lin ang="5400000" scaled="0"/>
                  </a:gradFill>
                  <a:sym typeface="Wingdings" pitchFamily="2" charset="2"/>
                </a:rPr>
                <a:t>:-)</a:t>
              </a:r>
              <a:endParaRPr lang="en-US" sz="4400" dirty="0" smtClean="0">
                <a:gradFill>
                  <a:gsLst>
                    <a:gs pos="0">
                      <a:srgbClr val="FFFFFF"/>
                    </a:gs>
                    <a:gs pos="100000">
                      <a:srgbClr val="FFFFFF"/>
                    </a:gs>
                  </a:gsLst>
                  <a:lin ang="5400000" scaled="0"/>
                </a:gradFill>
              </a:endParaRPr>
            </a:p>
          </p:txBody>
        </p:sp>
      </p:grpSp>
      <p:grpSp>
        <p:nvGrpSpPr>
          <p:cNvPr id="63" name="Group 62"/>
          <p:cNvGrpSpPr/>
          <p:nvPr/>
        </p:nvGrpSpPr>
        <p:grpSpPr>
          <a:xfrm>
            <a:off x="6229627" y="4325125"/>
            <a:ext cx="955033" cy="695329"/>
            <a:chOff x="5633504" y="3707933"/>
            <a:chExt cx="866164" cy="631077"/>
          </a:xfrm>
        </p:grpSpPr>
        <p:grpSp>
          <p:nvGrpSpPr>
            <p:cNvPr id="64" name="Group 63"/>
            <p:cNvGrpSpPr/>
            <p:nvPr/>
          </p:nvGrpSpPr>
          <p:grpSpPr>
            <a:xfrm>
              <a:off x="5633504" y="3707933"/>
              <a:ext cx="866164" cy="631077"/>
              <a:chOff x="2146300" y="552450"/>
              <a:chExt cx="7896225" cy="5753100"/>
            </a:xfrm>
          </p:grpSpPr>
          <p:pic>
            <p:nvPicPr>
              <p:cNvPr id="66" name="Picture 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72" name="Rectangle 71"/>
              <p:cNvSpPr/>
              <p:nvPr/>
            </p:nvSpPr>
            <p:spPr bwMode="auto">
              <a:xfrm>
                <a:off x="2271251" y="1651097"/>
                <a:ext cx="7659329" cy="448423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grpSp>
        <p:sp>
          <p:nvSpPr>
            <p:cNvPr id="65" name="Rectangle 64"/>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sym typeface="Wingdings" pitchFamily="2" charset="2"/>
                </a:rPr>
                <a:t>:-)</a:t>
              </a:r>
              <a:endParaRPr lang="en-US" sz="2400" dirty="0" smtClean="0">
                <a:gradFill>
                  <a:gsLst>
                    <a:gs pos="0">
                      <a:srgbClr val="FFFFFF"/>
                    </a:gs>
                    <a:gs pos="100000">
                      <a:srgbClr val="FFFFFF"/>
                    </a:gs>
                  </a:gsLst>
                  <a:lin ang="5400000" scaled="0"/>
                </a:gradFill>
              </a:endParaRPr>
            </a:p>
          </p:txBody>
        </p:sp>
      </p:grpSp>
      <p:grpSp>
        <p:nvGrpSpPr>
          <p:cNvPr id="73" name="Group 72"/>
          <p:cNvGrpSpPr/>
          <p:nvPr/>
        </p:nvGrpSpPr>
        <p:grpSpPr>
          <a:xfrm>
            <a:off x="7273807" y="4325125"/>
            <a:ext cx="955033" cy="695329"/>
            <a:chOff x="5633504" y="3707933"/>
            <a:chExt cx="866164" cy="631077"/>
          </a:xfrm>
        </p:grpSpPr>
        <p:grpSp>
          <p:nvGrpSpPr>
            <p:cNvPr id="74" name="Group 73"/>
            <p:cNvGrpSpPr/>
            <p:nvPr/>
          </p:nvGrpSpPr>
          <p:grpSpPr>
            <a:xfrm>
              <a:off x="5633504" y="3707933"/>
              <a:ext cx="866164" cy="631077"/>
              <a:chOff x="2146300" y="552450"/>
              <a:chExt cx="7896225" cy="5753100"/>
            </a:xfrm>
          </p:grpSpPr>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77" name="Rectangle 76"/>
              <p:cNvSpPr/>
              <p:nvPr/>
            </p:nvSpPr>
            <p:spPr bwMode="auto">
              <a:xfrm>
                <a:off x="2271251" y="1651097"/>
                <a:ext cx="7659329" cy="4484232"/>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grpSp>
        <p:sp>
          <p:nvSpPr>
            <p:cNvPr id="75" name="Rectangle 74"/>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sym typeface="Wingdings" pitchFamily="2" charset="2"/>
                </a:rPr>
                <a:t>:-)</a:t>
              </a:r>
              <a:endParaRPr lang="en-US" sz="2400" dirty="0" smtClean="0">
                <a:gradFill>
                  <a:gsLst>
                    <a:gs pos="0">
                      <a:srgbClr val="FFFFFF"/>
                    </a:gs>
                    <a:gs pos="100000">
                      <a:srgbClr val="FFFFFF"/>
                    </a:gs>
                  </a:gsLst>
                  <a:lin ang="5400000" scaled="0"/>
                </a:gradFill>
              </a:endParaRPr>
            </a:p>
          </p:txBody>
        </p:sp>
      </p:grpSp>
      <p:grpSp>
        <p:nvGrpSpPr>
          <p:cNvPr id="78" name="Group 77"/>
          <p:cNvGrpSpPr/>
          <p:nvPr/>
        </p:nvGrpSpPr>
        <p:grpSpPr>
          <a:xfrm>
            <a:off x="8689828" y="3105925"/>
            <a:ext cx="1526813" cy="1111624"/>
            <a:chOff x="5633504" y="3707933"/>
            <a:chExt cx="866164" cy="631077"/>
          </a:xfrm>
        </p:grpSpPr>
        <p:grpSp>
          <p:nvGrpSpPr>
            <p:cNvPr id="79" name="Group 78"/>
            <p:cNvGrpSpPr/>
            <p:nvPr/>
          </p:nvGrpSpPr>
          <p:grpSpPr>
            <a:xfrm>
              <a:off x="5633504" y="3707933"/>
              <a:ext cx="866164" cy="631077"/>
              <a:chOff x="2146300" y="552450"/>
              <a:chExt cx="7896225" cy="5753100"/>
            </a:xfrm>
          </p:grpSpPr>
          <p:pic>
            <p:nvPicPr>
              <p:cNvPr id="81" name="Picture 8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82" name="Rectangle 81"/>
              <p:cNvSpPr/>
              <p:nvPr/>
            </p:nvSpPr>
            <p:spPr bwMode="auto">
              <a:xfrm>
                <a:off x="2271251" y="1651097"/>
                <a:ext cx="7659329" cy="44842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80" name="Rectangle 79"/>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800" dirty="0" smtClean="0">
                  <a:gradFill>
                    <a:gsLst>
                      <a:gs pos="0">
                        <a:srgbClr val="FFFFFF"/>
                      </a:gs>
                      <a:gs pos="100000">
                        <a:srgbClr val="FFFFFF"/>
                      </a:gs>
                    </a:gsLst>
                    <a:lin ang="5400000" scaled="0"/>
                  </a:gradFill>
                  <a:sym typeface="Wingdings" pitchFamily="2" charset="2"/>
                </a:rPr>
                <a:t>:-)</a:t>
              </a:r>
              <a:endParaRPr lang="en-US" sz="4400" dirty="0" smtClean="0">
                <a:gradFill>
                  <a:gsLst>
                    <a:gs pos="0">
                      <a:srgbClr val="FFFFFF"/>
                    </a:gs>
                    <a:gs pos="100000">
                      <a:srgbClr val="FFFFFF"/>
                    </a:gs>
                  </a:gsLst>
                  <a:lin ang="5400000" scaled="0"/>
                </a:gradFill>
              </a:endParaRPr>
            </a:p>
          </p:txBody>
        </p:sp>
      </p:grpSp>
      <p:grpSp>
        <p:nvGrpSpPr>
          <p:cNvPr id="83" name="Group 82"/>
          <p:cNvGrpSpPr/>
          <p:nvPr/>
        </p:nvGrpSpPr>
        <p:grpSpPr>
          <a:xfrm>
            <a:off x="8689828" y="4325125"/>
            <a:ext cx="955033" cy="695329"/>
            <a:chOff x="5633504" y="3707933"/>
            <a:chExt cx="866164" cy="631077"/>
          </a:xfrm>
        </p:grpSpPr>
        <p:grpSp>
          <p:nvGrpSpPr>
            <p:cNvPr id="84" name="Group 83"/>
            <p:cNvGrpSpPr/>
            <p:nvPr/>
          </p:nvGrpSpPr>
          <p:grpSpPr>
            <a:xfrm>
              <a:off x="5633504" y="3707933"/>
              <a:ext cx="866164" cy="631077"/>
              <a:chOff x="2146300" y="552450"/>
              <a:chExt cx="7896225" cy="5753100"/>
            </a:xfrm>
          </p:grpSpPr>
          <p:pic>
            <p:nvPicPr>
              <p:cNvPr id="86" name="Picture 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89" name="Rectangle 88"/>
              <p:cNvSpPr/>
              <p:nvPr/>
            </p:nvSpPr>
            <p:spPr bwMode="auto">
              <a:xfrm>
                <a:off x="2271251" y="1651097"/>
                <a:ext cx="7659329" cy="448423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grpSp>
        <p:sp>
          <p:nvSpPr>
            <p:cNvPr id="85" name="Rectangle 84"/>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sym typeface="Wingdings" pitchFamily="2" charset="2"/>
                </a:rPr>
                <a:t>:-)</a:t>
              </a:r>
              <a:endParaRPr lang="en-US" sz="2400" dirty="0" smtClean="0">
                <a:gradFill>
                  <a:gsLst>
                    <a:gs pos="0">
                      <a:srgbClr val="FFFFFF"/>
                    </a:gs>
                    <a:gs pos="100000">
                      <a:srgbClr val="FFFFFF"/>
                    </a:gs>
                  </a:gsLst>
                  <a:lin ang="5400000" scaled="0"/>
                </a:gradFill>
              </a:endParaRPr>
            </a:p>
          </p:txBody>
        </p:sp>
      </p:grpSp>
      <p:grpSp>
        <p:nvGrpSpPr>
          <p:cNvPr id="90" name="Group 89"/>
          <p:cNvGrpSpPr/>
          <p:nvPr/>
        </p:nvGrpSpPr>
        <p:grpSpPr>
          <a:xfrm>
            <a:off x="9734008" y="4325125"/>
            <a:ext cx="955033" cy="695329"/>
            <a:chOff x="5633504" y="3707933"/>
            <a:chExt cx="866164" cy="631077"/>
          </a:xfrm>
        </p:grpSpPr>
        <p:grpSp>
          <p:nvGrpSpPr>
            <p:cNvPr id="91" name="Group 90"/>
            <p:cNvGrpSpPr/>
            <p:nvPr/>
          </p:nvGrpSpPr>
          <p:grpSpPr>
            <a:xfrm>
              <a:off x="5633504" y="3707933"/>
              <a:ext cx="866164" cy="631077"/>
              <a:chOff x="2146300" y="552450"/>
              <a:chExt cx="7896225" cy="5753100"/>
            </a:xfrm>
          </p:grpSpPr>
          <p:pic>
            <p:nvPicPr>
              <p:cNvPr id="93" name="Picture 9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94" name="Rectangle 93"/>
              <p:cNvSpPr/>
              <p:nvPr/>
            </p:nvSpPr>
            <p:spPr bwMode="auto">
              <a:xfrm>
                <a:off x="2271251" y="1651097"/>
                <a:ext cx="7659329" cy="4484232"/>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grpSp>
        <p:sp>
          <p:nvSpPr>
            <p:cNvPr id="92" name="Rectangle 91"/>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sym typeface="Wingdings" pitchFamily="2" charset="2"/>
                </a:rPr>
                <a:t>:-)</a:t>
              </a:r>
              <a:endParaRPr lang="en-US" sz="2400" dirty="0" smtClean="0">
                <a:gradFill>
                  <a:gsLst>
                    <a:gs pos="0">
                      <a:srgbClr val="FFFFFF"/>
                    </a:gs>
                    <a:gs pos="100000">
                      <a:srgbClr val="FFFFFF"/>
                    </a:gs>
                  </a:gsLst>
                  <a:lin ang="5400000" scaled="0"/>
                </a:gradFill>
              </a:endParaRPr>
            </a:p>
          </p:txBody>
        </p:sp>
      </p:grpSp>
      <p:sp>
        <p:nvSpPr>
          <p:cNvPr id="99"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lang="en-US" sz="3200" dirty="0" smtClean="0">
                <a:solidFill>
                  <a:schemeClr val="tx1">
                    <a:alpha val="99000"/>
                  </a:schemeClr>
                </a:solidFill>
                <a:latin typeface="Segoe UI" pitchFamily="34" charset="0"/>
                <a:ea typeface="Segoe UI" pitchFamily="34" charset="0"/>
                <a:cs typeface="Segoe UI" pitchFamily="34" charset="0"/>
              </a:rPr>
              <a:t>reserved</a:t>
            </a:r>
            <a:endParaRPr lang="en-US" sz="3200" dirty="0">
              <a:solidFill>
                <a:schemeClr val="tx1">
                  <a:alpha val="99000"/>
                </a:schemeClr>
              </a:solidFill>
              <a:latin typeface="Segoe UI" pitchFamily="34" charset="0"/>
              <a:ea typeface="Segoe UI" pitchFamily="34" charset="0"/>
              <a:cs typeface="Segoe UI" pitchFamily="34" charset="0"/>
            </a:endParaRPr>
          </a:p>
        </p:txBody>
      </p:sp>
      <p:sp>
        <p:nvSpPr>
          <p:cNvPr id="3" name="Title 2"/>
          <p:cNvSpPr>
            <a:spLocks noGrp="1"/>
          </p:cNvSpPr>
          <p:nvPr>
            <p:ph type="title"/>
          </p:nvPr>
        </p:nvSpPr>
        <p:spPr/>
        <p:txBody>
          <a:bodyPr/>
          <a:lstStyle/>
          <a:p>
            <a:r>
              <a:rPr lang="en-US" dirty="0">
                <a:solidFill>
                  <a:schemeClr val="bg1">
                    <a:alpha val="99000"/>
                  </a:schemeClr>
                </a:solidFill>
              </a:rPr>
              <a:t>Web </a:t>
            </a:r>
            <a:r>
              <a:rPr lang="en-US" dirty="0" smtClean="0">
                <a:solidFill>
                  <a:schemeClr val="bg1">
                    <a:alpha val="99000"/>
                  </a:schemeClr>
                </a:solidFill>
              </a:rPr>
              <a:t>sites</a:t>
            </a:r>
            <a:endParaRPr lang="en-US" dirty="0"/>
          </a:p>
        </p:txBody>
      </p:sp>
      <p:grpSp>
        <p:nvGrpSpPr>
          <p:cNvPr id="87" name="Group 86"/>
          <p:cNvGrpSpPr/>
          <p:nvPr/>
        </p:nvGrpSpPr>
        <p:grpSpPr>
          <a:xfrm>
            <a:off x="-216815" y="5727773"/>
            <a:ext cx="12622489" cy="1046296"/>
            <a:chOff x="-5297672" y="5194194"/>
            <a:chExt cx="16604405" cy="1376362"/>
          </a:xfrm>
        </p:grpSpPr>
        <p:pic>
          <p:nvPicPr>
            <p:cNvPr id="100" name="Picture 2" descr="C:\Users\jonahs\Documents\Dropbox\Projects SCOTT\Azure Deck\Source Images\server-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01" name="Picture 2" descr="C:\Users\jonahs\Documents\Dropbox\Projects SCOTT\Azure Deck\Source Images\server-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02" name="Picture 2" descr="C:\Users\jonahs\Documents\Dropbox\Projects SCOTT\Azure Deck\Source Images\server-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03" name="Picture 2" descr="C:\Users\jonahs\Documents\Dropbox\Projects SCOTT\Azure Deck\Source Images\server-blue.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04" name="Picture 2" descr="C:\Users\jonahs\Documents\Dropbox\Projects SCOTT\Azure Deck\Source Images\server-blue.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105" name="Picture 2" descr="C:\Users\jonahs\Documents\Dropbox\Projects SCOTT\Azure Deck\Source Images\server-blu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74483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123"/>
                                        </p:tgtEl>
                                      </p:cBhvr>
                                    </p:animEffect>
                                    <p:set>
                                      <p:cBhvr>
                                        <p:cTn id="7" dur="1" fill="hold">
                                          <p:stCondLst>
                                            <p:cond delay="499"/>
                                          </p:stCondLst>
                                        </p:cTn>
                                        <p:tgtEl>
                                          <p:spTgt spid="12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44"/>
                                        </p:tgtEl>
                                      </p:cBhvr>
                                    </p:animEffect>
                                    <p:set>
                                      <p:cBhvr>
                                        <p:cTn id="10" dur="1" fill="hold">
                                          <p:stCondLst>
                                            <p:cond delay="499"/>
                                          </p:stCondLst>
                                        </p:cTn>
                                        <p:tgtEl>
                                          <p:spTgt spid="144"/>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8"/>
                                        </p:tgtEl>
                                        <p:attrNameLst>
                                          <p:attrName>style.visibility</p:attrName>
                                        </p:attrNameLst>
                                      </p:cBhvr>
                                      <p:to>
                                        <p:strVal val="visible"/>
                                      </p:to>
                                    </p:set>
                                    <p:animEffect transition="in" filter="fade">
                                      <p:cBhvr>
                                        <p:cTn id="14" dur="500"/>
                                        <p:tgtEl>
                                          <p:spTgt spid="58"/>
                                        </p:tgtEl>
                                      </p:cBhvr>
                                    </p:animEffect>
                                  </p:childTnLst>
                                </p:cTn>
                              </p:par>
                              <p:par>
                                <p:cTn id="15" presetID="10" presetClass="entr" presetSubtype="0" fill="hold" nodeType="with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fade">
                                      <p:cBhvr>
                                        <p:cTn id="17" dur="500"/>
                                        <p:tgtEl>
                                          <p:spTgt spid="78"/>
                                        </p:tgtEl>
                                      </p:cBhvr>
                                    </p:animEffect>
                                  </p:childTnLst>
                                </p:cTn>
                              </p:par>
                            </p:childTnLst>
                          </p:cTn>
                        </p:par>
                        <p:par>
                          <p:cTn id="18" fill="hold">
                            <p:stCondLst>
                              <p:cond delay="1000"/>
                            </p:stCondLst>
                            <p:childTnLst>
                              <p:par>
                                <p:cTn id="19" presetID="10" presetClass="entr" presetSubtype="0" fill="hold" nodeType="afterEffect">
                                  <p:stCondLst>
                                    <p:cond delay="75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par>
                                <p:cTn id="22" presetID="10" presetClass="entr" presetSubtype="0" fill="hold" nodeType="withEffect">
                                  <p:stCondLst>
                                    <p:cond delay="750"/>
                                  </p:stCondLst>
                                  <p:childTnLst>
                                    <p:set>
                                      <p:cBhvr>
                                        <p:cTn id="23" dur="1" fill="hold">
                                          <p:stCondLst>
                                            <p:cond delay="0"/>
                                          </p:stCondLst>
                                        </p:cTn>
                                        <p:tgtEl>
                                          <p:spTgt spid="83"/>
                                        </p:tgtEl>
                                        <p:attrNameLst>
                                          <p:attrName>style.visibility</p:attrName>
                                        </p:attrNameLst>
                                      </p:cBhvr>
                                      <p:to>
                                        <p:strVal val="visible"/>
                                      </p:to>
                                    </p:set>
                                    <p:animEffect transition="in" filter="fade">
                                      <p:cBhvr>
                                        <p:cTn id="24" dur="500"/>
                                        <p:tgtEl>
                                          <p:spTgt spid="83"/>
                                        </p:tgtEl>
                                      </p:cBhvr>
                                    </p:animEffect>
                                  </p:childTnLst>
                                </p:cTn>
                              </p:par>
                            </p:childTnLst>
                          </p:cTn>
                        </p:par>
                        <p:par>
                          <p:cTn id="25" fill="hold">
                            <p:stCondLst>
                              <p:cond delay="2250"/>
                            </p:stCondLst>
                            <p:childTnLst>
                              <p:par>
                                <p:cTn id="26" presetID="10" presetClass="entr" presetSubtype="0" fill="hold" nodeType="afterEffect">
                                  <p:stCondLst>
                                    <p:cond delay="50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500"/>
                                        <p:tgtEl>
                                          <p:spTgt spid="73"/>
                                        </p:tgtEl>
                                      </p:cBhvr>
                                    </p:animEffect>
                                  </p:childTnLst>
                                </p:cTn>
                              </p:par>
                            </p:childTnLst>
                          </p:cTn>
                        </p:par>
                        <p:par>
                          <p:cTn id="29" fill="hold">
                            <p:stCondLst>
                              <p:cond delay="3250"/>
                            </p:stCondLst>
                            <p:childTnLst>
                              <p:par>
                                <p:cTn id="30" presetID="10" presetClass="entr" presetSubtype="0" fill="hold" nodeType="afterEffect">
                                  <p:stCondLst>
                                    <p:cond delay="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38169" y="2608711"/>
            <a:ext cx="4763322" cy="1495794"/>
          </a:xfrm>
        </p:spPr>
        <p:txBody>
          <a:bodyPr/>
          <a:lstStyle/>
          <a:p>
            <a:r>
              <a:rPr lang="en-US" dirty="0" smtClean="0"/>
              <a:t>Application</a:t>
            </a:r>
            <a:br>
              <a:rPr lang="en-US" dirty="0" smtClean="0"/>
            </a:br>
            <a:r>
              <a:rPr lang="en-US" dirty="0" smtClean="0"/>
              <a:t>building</a:t>
            </a:r>
            <a:r>
              <a:rPr lang="en-US" dirty="0"/>
              <a:t> </a:t>
            </a:r>
            <a:r>
              <a:rPr lang="en-US" dirty="0" smtClean="0"/>
              <a:t>blocks</a:t>
            </a:r>
            <a:endParaRPr lang="en-US" dirty="0"/>
          </a:p>
        </p:txBody>
      </p:sp>
      <p:grpSp>
        <p:nvGrpSpPr>
          <p:cNvPr id="37" name="Group 36"/>
          <p:cNvGrpSpPr/>
          <p:nvPr/>
        </p:nvGrpSpPr>
        <p:grpSpPr>
          <a:xfrm>
            <a:off x="5674401" y="622717"/>
            <a:ext cx="1896557" cy="1772642"/>
            <a:chOff x="5665775" y="2466267"/>
            <a:chExt cx="1896557" cy="1772642"/>
          </a:xfrm>
        </p:grpSpPr>
        <p:sp>
          <p:nvSpPr>
            <p:cNvPr id="17" name="Rectangle 16"/>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Storage</a:t>
              </a:r>
            </a:p>
          </p:txBody>
        </p:sp>
        <p:pic>
          <p:nvPicPr>
            <p:cNvPr id="1026" name="Picture 2" descr="C:\Users\Jonahs\Dropbox\Projects SCOTT\MEET Windows Azure\source\Background\tile-icon-stor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p:cNvGrpSpPr/>
          <p:nvPr/>
        </p:nvGrpSpPr>
        <p:grpSpPr>
          <a:xfrm>
            <a:off x="1737675" y="622717"/>
            <a:ext cx="1896557" cy="1772642"/>
            <a:chOff x="1685919" y="596839"/>
            <a:chExt cx="1896557" cy="1772642"/>
          </a:xfrm>
        </p:grpSpPr>
        <p:sp>
          <p:nvSpPr>
            <p:cNvPr id="8" name="Rectangle 7"/>
            <p:cNvSpPr/>
            <p:nvPr/>
          </p:nvSpPr>
          <p:spPr bwMode="auto">
            <a:xfrm>
              <a:off x="1685919"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Big data</a:t>
              </a:r>
            </a:p>
          </p:txBody>
        </p:sp>
        <p:pic>
          <p:nvPicPr>
            <p:cNvPr id="1027" name="Picture 3" descr="C:\Users\Jonahs\Dropbox\Projects SCOTT\MEET Windows Azure\source\Background\tile-icon-bigdat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2075"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p:cNvGrpSpPr/>
          <p:nvPr/>
        </p:nvGrpSpPr>
        <p:grpSpPr>
          <a:xfrm>
            <a:off x="5673977" y="2467965"/>
            <a:ext cx="1896557" cy="1772642"/>
            <a:chOff x="3671322" y="4341709"/>
            <a:chExt cx="1896557" cy="1772642"/>
          </a:xfrm>
        </p:grpSpPr>
        <p:sp>
          <p:nvSpPr>
            <p:cNvPr id="26" name="Rectangle 25"/>
            <p:cNvSpPr/>
            <p:nvPr/>
          </p:nvSpPr>
          <p:spPr bwMode="auto">
            <a:xfrm>
              <a:off x="3671322"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Caching</a:t>
              </a:r>
            </a:p>
          </p:txBody>
        </p:sp>
        <p:pic>
          <p:nvPicPr>
            <p:cNvPr id="1028" name="Picture 4" descr="C:\Users\Jonahs\Dropbox\Projects SCOTT\MEET Windows Azure\source\Background\tile-icon-cach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3856" y="464308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p:cNvGrpSpPr/>
          <p:nvPr/>
        </p:nvGrpSpPr>
        <p:grpSpPr>
          <a:xfrm>
            <a:off x="5673978" y="4315831"/>
            <a:ext cx="1896557" cy="1772642"/>
            <a:chOff x="5656726" y="4341709"/>
            <a:chExt cx="1896557" cy="1772642"/>
          </a:xfrm>
        </p:grpSpPr>
        <p:sp>
          <p:nvSpPr>
            <p:cNvPr id="29" name="Rectangle 28"/>
            <p:cNvSpPr/>
            <p:nvPr/>
          </p:nvSpPr>
          <p:spPr bwMode="auto">
            <a:xfrm>
              <a:off x="5656726"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CDN</a:t>
              </a:r>
            </a:p>
          </p:txBody>
        </p:sp>
        <p:pic>
          <p:nvPicPr>
            <p:cNvPr id="1029" name="Picture 5" descr="C:\Users\Jonahs\Dropbox\Projects SCOTT\MEET Windows Azure\source\Background\tile-icon-CD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9260"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3705827" y="622717"/>
            <a:ext cx="1896557" cy="1772642"/>
            <a:chOff x="3671323" y="596839"/>
            <a:chExt cx="1896557" cy="1772642"/>
          </a:xfrm>
        </p:grpSpPr>
        <p:sp>
          <p:nvSpPr>
            <p:cNvPr id="11" name="Rectangle 10"/>
            <p:cNvSpPr/>
            <p:nvPr/>
          </p:nvSpPr>
          <p:spPr bwMode="auto">
            <a:xfrm>
              <a:off x="3671323"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Database</a:t>
              </a:r>
            </a:p>
          </p:txBody>
        </p:sp>
        <p:pic>
          <p:nvPicPr>
            <p:cNvPr id="1030" name="Picture 6" descr="C:\Users\Jonahs\Dropbox\Projects SCOTT\MEET Windows Azure\source\Background\tile-icon-databas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3856"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9628379" y="2467965"/>
            <a:ext cx="1896557" cy="1772642"/>
            <a:chOff x="9645631" y="2476591"/>
            <a:chExt cx="1896557" cy="1772642"/>
          </a:xfrm>
        </p:grpSpPr>
        <p:sp>
          <p:nvSpPr>
            <p:cNvPr id="23" name="Rectangle 22"/>
            <p:cNvSpPr/>
            <p:nvPr/>
          </p:nvSpPr>
          <p:spPr bwMode="auto">
            <a:xfrm>
              <a:off x="9645631" y="2476591"/>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Identity</a:t>
              </a:r>
            </a:p>
          </p:txBody>
        </p:sp>
        <p:pic>
          <p:nvPicPr>
            <p:cNvPr id="1031" name="Picture 7" descr="C:\Users\Jonahs\Dropbox\Projects SCOTT\MEET Windows Azure\source\Background\tile-icon-identity.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68165" y="270556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3705827" y="4315831"/>
            <a:ext cx="1896557" cy="1772642"/>
            <a:chOff x="5665775" y="596839"/>
            <a:chExt cx="1896557" cy="1772642"/>
          </a:xfrm>
        </p:grpSpPr>
        <p:sp>
          <p:nvSpPr>
            <p:cNvPr id="14" name="Rectangle 13"/>
            <p:cNvSpPr/>
            <p:nvPr/>
          </p:nvSpPr>
          <p:spPr bwMode="auto">
            <a:xfrm>
              <a:off x="5665775"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Media</a:t>
              </a:r>
            </a:p>
          </p:txBody>
        </p:sp>
        <p:pic>
          <p:nvPicPr>
            <p:cNvPr id="1032" name="Picture 8" descr="C:\Users\Jonahs\Dropbox\Projects SCOTT\MEET Windows Azure\source\Background\tile-icon-media.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88309" y="89821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7651179" y="2466267"/>
            <a:ext cx="1896557" cy="1772642"/>
            <a:chOff x="7651179" y="2466267"/>
            <a:chExt cx="1896557" cy="1772642"/>
          </a:xfrm>
        </p:grpSpPr>
        <p:sp>
          <p:nvSpPr>
            <p:cNvPr id="20" name="Rectangle 19"/>
            <p:cNvSpPr/>
            <p:nvPr/>
          </p:nvSpPr>
          <p:spPr bwMode="auto">
            <a:xfrm>
              <a:off x="7651179"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Messaging</a:t>
              </a:r>
            </a:p>
          </p:txBody>
        </p:sp>
        <p:pic>
          <p:nvPicPr>
            <p:cNvPr id="1033" name="Picture 9" descr="C:\Users\Jonahs\Dropbox\Projects SCOTT\MEET Windows Azure\source\Background\tile-icon-messaging.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73712"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7651178" y="4315831"/>
            <a:ext cx="1896557" cy="1772642"/>
            <a:chOff x="7651178" y="4341709"/>
            <a:chExt cx="1896557" cy="1772642"/>
          </a:xfrm>
        </p:grpSpPr>
        <p:sp>
          <p:nvSpPr>
            <p:cNvPr id="32" name="Rectangle 31"/>
            <p:cNvSpPr/>
            <p:nvPr/>
          </p:nvSpPr>
          <p:spPr bwMode="auto">
            <a:xfrm>
              <a:off x="7651178"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Networking</a:t>
              </a:r>
            </a:p>
          </p:txBody>
        </p:sp>
        <p:pic>
          <p:nvPicPr>
            <p:cNvPr id="1034" name="Picture 10" descr="C:\Users\Jonahs\Dropbox\Projects SCOTT\MEET Windows Azure\source\Background\tile-icon-network.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73712"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p:cNvGrpSpPr/>
          <p:nvPr/>
        </p:nvGrpSpPr>
        <p:grpSpPr>
          <a:xfrm>
            <a:off x="7659356" y="622717"/>
            <a:ext cx="1896557" cy="1772642"/>
            <a:chOff x="5665775" y="2466267"/>
            <a:chExt cx="1896557" cy="1772642"/>
          </a:xfrm>
        </p:grpSpPr>
        <p:sp>
          <p:nvSpPr>
            <p:cNvPr id="31" name="Rectangle 30"/>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Traffic</a:t>
              </a:r>
            </a:p>
          </p:txBody>
        </p:sp>
        <p:pic>
          <p:nvPicPr>
            <p:cNvPr id="33" name="Picture 2"/>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2299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10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1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20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25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3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nodeType="withEffect">
                                  <p:stCondLst>
                                    <p:cond delay="35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40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nodeType="withEffect">
                                  <p:stCondLst>
                                    <p:cond delay="45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nodeType="withEffect">
                                  <p:stCondLst>
                                    <p:cond delay="50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22"/>
          <p:cNvSpPr>
            <a:spLocks noEditPoints="1"/>
          </p:cNvSpPr>
          <p:nvPr/>
        </p:nvSpPr>
        <p:spPr bwMode="auto">
          <a:xfrm flipH="1">
            <a:off x="1495286" y="2252750"/>
            <a:ext cx="2323116" cy="2716558"/>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182880" rIns="0" bIns="34295" rtlCol="0" anchor="ctr"/>
          <a:lstStyle/>
          <a:p>
            <a:pPr algn="ctr" defTabSz="914363" fontAlgn="base">
              <a:lnSpc>
                <a:spcPct val="90000"/>
              </a:lnSpc>
              <a:spcBef>
                <a:spcPct val="0"/>
              </a:spcBef>
              <a:spcAft>
                <a:spcPct val="0"/>
              </a:spcAft>
              <a:buSzPct val="90000"/>
            </a:pPr>
            <a:r>
              <a:rPr lang="en-US" sz="7200" b="1" kern="0" dirty="0" smtClean="0">
                <a:gradFill>
                  <a:gsLst>
                    <a:gs pos="85000">
                      <a:srgbClr val="FFFFFF"/>
                    </a:gs>
                    <a:gs pos="0">
                      <a:srgbClr val="FFFFFF"/>
                    </a:gs>
                  </a:gsLst>
                  <a:lin ang="5400000" scaled="0"/>
                </a:gradFill>
                <a:ea typeface="Segoe UI" pitchFamily="34" charset="0"/>
                <a:cs typeface="Segoe UI" pitchFamily="34" charset="0"/>
              </a:rPr>
              <a:t>DB</a:t>
            </a:r>
            <a:endParaRPr lang="en-US" sz="7200" b="1" kern="0" dirty="0">
              <a:gradFill>
                <a:gsLst>
                  <a:gs pos="85000">
                    <a:srgbClr val="FFFFFF"/>
                  </a:gs>
                  <a:gs pos="0">
                    <a:srgbClr val="FFFFFF"/>
                  </a:gs>
                </a:gsLst>
                <a:lin ang="5400000" scaled="0"/>
              </a:gradFill>
              <a:ea typeface="Segoe UI" pitchFamily="34" charset="0"/>
              <a:cs typeface="Segoe UI" pitchFamily="34" charset="0"/>
            </a:endParaRPr>
          </a:p>
        </p:txBody>
      </p:sp>
      <p:sp>
        <p:nvSpPr>
          <p:cNvPr id="8"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SQL database</a:t>
            </a:r>
            <a:endParaRPr dirty="0">
              <a:solidFill>
                <a:srgbClr val="5F5F5F">
                  <a:alpha val="99000"/>
                </a:srgbClr>
              </a:solidFill>
            </a:endParaRPr>
          </a:p>
        </p:txBody>
      </p:sp>
      <p:sp>
        <p:nvSpPr>
          <p:cNvPr id="9" name="Content Placeholder 2"/>
          <p:cNvSpPr txBox="1">
            <a:spLocks/>
          </p:cNvSpPr>
          <p:nvPr/>
        </p:nvSpPr>
        <p:spPr>
          <a:xfrm>
            <a:off x="4686445" y="3286125"/>
            <a:ext cx="6380162" cy="169892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Relational SQL Server Engine in the Cloud</a:t>
            </a:r>
          </a:p>
          <a:p>
            <a:pPr marL="3175" indent="0">
              <a:lnSpc>
                <a:spcPct val="100000"/>
              </a:lnSpc>
              <a:buFont typeface="Arial" pitchFamily="34" charset="0"/>
              <a:buNone/>
            </a:pPr>
            <a:r>
              <a:rPr lang="en-US" sz="2400" dirty="0">
                <a:solidFill>
                  <a:srgbClr val="5F5F5F">
                    <a:alpha val="99000"/>
                  </a:srgbClr>
                </a:solidFill>
                <a:latin typeface="Segoe UI"/>
              </a:rPr>
              <a:t>Clustered for high availability</a:t>
            </a:r>
          </a:p>
          <a:p>
            <a:pPr marL="3175" indent="0">
              <a:lnSpc>
                <a:spcPct val="100000"/>
              </a:lnSpc>
              <a:buFont typeface="Arial" pitchFamily="34" charset="0"/>
              <a:buNone/>
            </a:pPr>
            <a:r>
              <a:rPr lang="en-US" sz="2400" dirty="0">
                <a:solidFill>
                  <a:srgbClr val="5F5F5F">
                    <a:alpha val="99000"/>
                  </a:srgbClr>
                </a:solidFill>
                <a:latin typeface="Segoe UI"/>
              </a:rPr>
              <a:t>Fully Managed Service</a:t>
            </a:r>
          </a:p>
          <a:p>
            <a:pPr marL="3175" indent="0">
              <a:lnSpc>
                <a:spcPct val="100000"/>
              </a:lnSpc>
              <a:buFont typeface="Arial" pitchFamily="34" charset="0"/>
              <a:buNone/>
            </a:pPr>
            <a:r>
              <a:rPr lang="en-US" sz="2400" dirty="0">
                <a:solidFill>
                  <a:srgbClr val="5F5F5F">
                    <a:alpha val="99000"/>
                  </a:srgbClr>
                </a:solidFill>
                <a:latin typeface="Segoe UI"/>
              </a:rPr>
              <a:t>SQL Reporting support</a:t>
            </a:r>
          </a:p>
        </p:txBody>
      </p:sp>
    </p:spTree>
    <p:extLst>
      <p:ext uri="{BB962C8B-B14F-4D97-AF65-F5344CB8AC3E}">
        <p14:creationId xmlns:p14="http://schemas.microsoft.com/office/powerpoint/2010/main" val="3657794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250"/>
                                        <p:tgtEl>
                                          <p:spTgt spid="9">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fade">
                                      <p:cBhvr>
                                        <p:cTn id="19" dur="250"/>
                                        <p:tgtEl>
                                          <p:spTgt spid="9">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9">
                                            <p:txEl>
                                              <p:pRg st="2" end="2"/>
                                            </p:txEl>
                                          </p:spTgt>
                                        </p:tgtEl>
                                        <p:attrNameLst>
                                          <p:attrName>style.visibility</p:attrName>
                                        </p:attrNameLst>
                                      </p:cBhvr>
                                      <p:to>
                                        <p:strVal val="visible"/>
                                      </p:to>
                                    </p:set>
                                    <p:animEffect transition="in" filter="fade">
                                      <p:cBhvr>
                                        <p:cTn id="23" dur="250"/>
                                        <p:tgtEl>
                                          <p:spTgt spid="9">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250"/>
                                  </p:stCondLst>
                                  <p:childTnLst>
                                    <p:set>
                                      <p:cBhvr>
                                        <p:cTn id="26" dur="1" fill="hold">
                                          <p:stCondLst>
                                            <p:cond delay="0"/>
                                          </p:stCondLst>
                                        </p:cTn>
                                        <p:tgtEl>
                                          <p:spTgt spid="9">
                                            <p:txEl>
                                              <p:pRg st="3" end="3"/>
                                            </p:txEl>
                                          </p:spTgt>
                                        </p:tgtEl>
                                        <p:attrNameLst>
                                          <p:attrName>style.visibility</p:attrName>
                                        </p:attrNameLst>
                                      </p:cBhvr>
                                      <p:to>
                                        <p:strVal val="visible"/>
                                      </p:to>
                                    </p:set>
                                    <p:animEffect transition="in" filter="fade">
                                      <p:cBhvr>
                                        <p:cTn id="27" dur="25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5371" y="89419"/>
            <a:ext cx="3257097" cy="3257097"/>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33655" t="39490" r="33815"/>
          <a:stretch/>
        </p:blipFill>
        <p:spPr>
          <a:xfrm>
            <a:off x="1727200" y="3779519"/>
            <a:ext cx="2214880" cy="2527311"/>
          </a:xfrm>
          <a:prstGeom prst="rect">
            <a:avLst/>
          </a:prstGeom>
        </p:spPr>
      </p:pic>
      <p:sp>
        <p:nvSpPr>
          <p:cNvPr id="3" name="Text Placeholder 2"/>
          <p:cNvSpPr>
            <a:spLocks noGrp="1"/>
          </p:cNvSpPr>
          <p:nvPr>
            <p:ph idx="4294967295"/>
          </p:nvPr>
        </p:nvSpPr>
        <p:spPr>
          <a:xfrm>
            <a:off x="5366086" y="2590800"/>
            <a:ext cx="6156325" cy="2536825"/>
          </a:xfrm>
          <a:prstGeom prst="rect">
            <a:avLst/>
          </a:prstGeom>
        </p:spPr>
        <p:txBody>
          <a:bodyPr>
            <a:normAutofit/>
          </a:bodyPr>
          <a:lstStyle/>
          <a:p>
            <a:pPr marL="0" indent="0">
              <a:buNone/>
            </a:pPr>
            <a:r>
              <a:rPr lang="en-US" sz="4000" dirty="0">
                <a:solidFill>
                  <a:srgbClr val="00B0F0">
                    <a:alpha val="99000"/>
                  </a:srgbClr>
                </a:solidFill>
                <a:latin typeface="Segoe UI Light" pitchFamily="34" charset="0"/>
              </a:rPr>
              <a:t>An approach to computing that’s about internet scale </a:t>
            </a:r>
            <a:r>
              <a:rPr lang="en-US" sz="4000" dirty="0" smtClean="0">
                <a:solidFill>
                  <a:srgbClr val="00B0F0">
                    <a:alpha val="99000"/>
                  </a:srgbClr>
                </a:solidFill>
                <a:latin typeface="Segoe UI Light" pitchFamily="34" charset="0"/>
              </a:rPr>
              <a:t/>
            </a:r>
            <a:br>
              <a:rPr lang="en-US" sz="4000" dirty="0" smtClean="0">
                <a:solidFill>
                  <a:srgbClr val="00B0F0">
                    <a:alpha val="99000"/>
                  </a:srgbClr>
                </a:solidFill>
                <a:latin typeface="Segoe UI Light" pitchFamily="34" charset="0"/>
              </a:rPr>
            </a:br>
            <a:r>
              <a:rPr lang="en-US" sz="4000" dirty="0" smtClean="0">
                <a:solidFill>
                  <a:srgbClr val="00B0F0">
                    <a:alpha val="99000"/>
                  </a:srgbClr>
                </a:solidFill>
                <a:latin typeface="Segoe UI Light" pitchFamily="34" charset="0"/>
              </a:rPr>
              <a:t>and </a:t>
            </a:r>
            <a:r>
              <a:rPr lang="en-US" sz="4000" dirty="0">
                <a:solidFill>
                  <a:srgbClr val="00B0F0">
                    <a:alpha val="99000"/>
                  </a:srgbClr>
                </a:solidFill>
                <a:latin typeface="Segoe UI Light" pitchFamily="34" charset="0"/>
              </a:rPr>
              <a:t>connecting to a variety of devices and endpoints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5839" y="1054023"/>
            <a:ext cx="1348677" cy="1333085"/>
          </a:xfrm>
          <a:prstGeom prst="rect">
            <a:avLst/>
          </a:prstGeom>
        </p:spPr>
      </p:pic>
    </p:spTree>
    <p:extLst>
      <p:ext uri="{BB962C8B-B14F-4D97-AF65-F5344CB8AC3E}">
        <p14:creationId xmlns:p14="http://schemas.microsoft.com/office/powerpoint/2010/main" val="294044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8" presetClass="emph" presetSubtype="0" repeatCount="indefinite" fill="hold" nodeType="afterEffect">
                                  <p:stCondLst>
                                    <p:cond delay="200"/>
                                  </p:stCondLst>
                                  <p:childTnLst>
                                    <p:animRot by="-21600000">
                                      <p:cBhvr>
                                        <p:cTn id="21" dur="30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rightnessContrast bright="-62000"/>
                    </a14:imgEffect>
                  </a14:imgLayer>
                </a14:imgProps>
              </a:ext>
              <a:ext uri="{28A0092B-C50C-407E-A947-70E740481C1C}">
                <a14:useLocalDpi xmlns:a14="http://schemas.microsoft.com/office/drawing/2010/main" val="0"/>
              </a:ext>
            </a:extLst>
          </a:blip>
          <a:stretch>
            <a:fillRect/>
          </a:stretch>
        </p:blipFill>
        <p:spPr>
          <a:xfrm>
            <a:off x="936051" y="2180069"/>
            <a:ext cx="3212327" cy="2909990"/>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Blob storage</a:t>
            </a:r>
            <a:endParaRPr dirty="0">
              <a:solidFill>
                <a:srgbClr val="5F5F5F">
                  <a:alpha val="99000"/>
                </a:srgbClr>
              </a:solidFill>
            </a:endParaRPr>
          </a:p>
        </p:txBody>
      </p:sp>
      <p:sp>
        <p:nvSpPr>
          <p:cNvPr id="7"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Highly available, scalable and secure file system</a:t>
            </a:r>
          </a:p>
          <a:p>
            <a:pPr marL="3175" indent="0">
              <a:lnSpc>
                <a:spcPct val="100000"/>
              </a:lnSpc>
              <a:buFont typeface="Arial" pitchFamily="34" charset="0"/>
              <a:buNone/>
            </a:pPr>
            <a:r>
              <a:rPr lang="en-US" sz="2400" dirty="0">
                <a:solidFill>
                  <a:srgbClr val="5F5F5F">
                    <a:alpha val="99000"/>
                  </a:srgbClr>
                </a:solidFill>
                <a:latin typeface="Segoe UI"/>
              </a:rPr>
              <a:t>Blobs can be exposed publically over http</a:t>
            </a:r>
          </a:p>
          <a:p>
            <a:pPr marL="3175" indent="0">
              <a:lnSpc>
                <a:spcPct val="100000"/>
              </a:lnSpc>
              <a:buFont typeface="Arial" pitchFamily="34" charset="0"/>
              <a:buNone/>
            </a:pPr>
            <a:r>
              <a:rPr lang="en-US" sz="2400" dirty="0">
                <a:solidFill>
                  <a:srgbClr val="5F5F5F">
                    <a:alpha val="99000"/>
                  </a:srgbClr>
                </a:solidFill>
                <a:latin typeface="Segoe UI"/>
              </a:rPr>
              <a:t>Continuous geo-replication across datacenters</a:t>
            </a:r>
          </a:p>
        </p:txBody>
      </p:sp>
    </p:spTree>
    <p:extLst>
      <p:ext uri="{BB962C8B-B14F-4D97-AF65-F5344CB8AC3E}">
        <p14:creationId xmlns:p14="http://schemas.microsoft.com/office/powerpoint/2010/main" val="2504390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25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25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25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188721" y="2334640"/>
            <a:ext cx="3055556" cy="3055556"/>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Cache</a:t>
            </a:r>
            <a:endParaRPr dirty="0">
              <a:solidFill>
                <a:srgbClr val="5F5F5F">
                  <a:alpha val="99000"/>
                </a:srgbClr>
              </a:solidFill>
            </a:endParaRPr>
          </a:p>
        </p:txBody>
      </p:sp>
      <p:sp>
        <p:nvSpPr>
          <p:cNvPr id="6" name="Content Placeholder 2"/>
          <p:cNvSpPr txBox="1">
            <a:spLocks/>
          </p:cNvSpPr>
          <p:nvPr/>
        </p:nvSpPr>
        <p:spPr>
          <a:xfrm>
            <a:off x="4686445" y="3286125"/>
            <a:ext cx="6380162" cy="169892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Low latency, in-memory distributed cache</a:t>
            </a:r>
          </a:p>
          <a:p>
            <a:pPr marL="3175" indent="0">
              <a:lnSpc>
                <a:spcPct val="100000"/>
              </a:lnSpc>
              <a:buFont typeface="Arial" pitchFamily="34" charset="0"/>
              <a:buNone/>
            </a:pPr>
            <a:r>
              <a:rPr lang="en-US" sz="2400" dirty="0">
                <a:solidFill>
                  <a:srgbClr val="5F5F5F">
                    <a:alpha val="99000"/>
                  </a:srgbClr>
                </a:solidFill>
                <a:latin typeface="Segoe UI"/>
              </a:rPr>
              <a:t>Dynamically grow and shrink cache size</a:t>
            </a:r>
          </a:p>
          <a:p>
            <a:pPr marL="3175" indent="0">
              <a:lnSpc>
                <a:spcPct val="100000"/>
              </a:lnSpc>
              <a:buFont typeface="Arial" pitchFamily="34" charset="0"/>
              <a:buNone/>
            </a:pPr>
            <a:r>
              <a:rPr lang="en-US" sz="2400" dirty="0">
                <a:solidFill>
                  <a:srgbClr val="5F5F5F">
                    <a:alpha val="99000"/>
                  </a:srgbClr>
                </a:solidFill>
                <a:latin typeface="Segoe UI"/>
              </a:rPr>
              <a:t>High availability support</a:t>
            </a:r>
          </a:p>
          <a:p>
            <a:pPr marL="3175" indent="0">
              <a:lnSpc>
                <a:spcPct val="100000"/>
              </a:lnSpc>
              <a:buFont typeface="Arial" pitchFamily="34" charset="0"/>
              <a:buNone/>
            </a:pPr>
            <a:r>
              <a:rPr lang="en-US" sz="2400" dirty="0" err="1">
                <a:solidFill>
                  <a:srgbClr val="5F5F5F">
                    <a:alpha val="99000"/>
                  </a:srgbClr>
                </a:solidFill>
                <a:latin typeface="Segoe UI"/>
              </a:rPr>
              <a:t>Memcached</a:t>
            </a:r>
            <a:r>
              <a:rPr lang="en-US" sz="2400" dirty="0">
                <a:solidFill>
                  <a:srgbClr val="5F5F5F">
                    <a:alpha val="99000"/>
                  </a:srgbClr>
                </a:solidFill>
                <a:latin typeface="Segoe UI"/>
              </a:rPr>
              <a:t> protocol support</a:t>
            </a:r>
          </a:p>
        </p:txBody>
      </p:sp>
    </p:spTree>
    <p:extLst>
      <p:ext uri="{BB962C8B-B14F-4D97-AF65-F5344CB8AC3E}">
        <p14:creationId xmlns:p14="http://schemas.microsoft.com/office/powerpoint/2010/main" val="4282084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25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250"/>
                                        <p:tgtEl>
                                          <p:spTgt spid="6">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25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25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Box 112"/>
          <p:cNvSpPr txBox="1"/>
          <p:nvPr/>
        </p:nvSpPr>
        <p:spPr>
          <a:xfrm>
            <a:off x="1458141" y="2463806"/>
            <a:ext cx="3635453" cy="295466"/>
          </a:xfrm>
          <a:prstGeom prst="rect">
            <a:avLst/>
          </a:prstGeom>
          <a:noFill/>
        </p:spPr>
        <p:txBody>
          <a:bodyPr wrap="square" lIns="0" tIns="0" rIns="0" bIns="0" rtlCol="0">
            <a:spAutoFit/>
          </a:bodyPr>
          <a:lstStyle/>
          <a:p>
            <a:pPr>
              <a:lnSpc>
                <a:spcPct val="80000"/>
              </a:lnSpc>
              <a:buSzPct val="80000"/>
            </a:pPr>
            <a:r>
              <a:rPr lang="en-US" dirty="0" smtClean="0">
                <a:solidFill>
                  <a:srgbClr val="5F5F5F">
                    <a:alpha val="99000"/>
                  </a:srgbClr>
                </a:solidFill>
              </a:rPr>
              <a:t>Web Roles</a:t>
            </a:r>
            <a:endParaRPr lang="en-US" dirty="0">
              <a:solidFill>
                <a:srgbClr val="5F5F5F">
                  <a:alpha val="99000"/>
                </a:srgbClr>
              </a:solidFill>
            </a:endParaRPr>
          </a:p>
        </p:txBody>
      </p:sp>
      <p:grpSp>
        <p:nvGrpSpPr>
          <p:cNvPr id="24" name="Group 23"/>
          <p:cNvGrpSpPr/>
          <p:nvPr/>
        </p:nvGrpSpPr>
        <p:grpSpPr>
          <a:xfrm>
            <a:off x="1446212" y="2840257"/>
            <a:ext cx="2211227" cy="1486146"/>
            <a:chOff x="1446212" y="3738997"/>
            <a:chExt cx="2211227" cy="1486146"/>
          </a:xfrm>
        </p:grpSpPr>
        <p:sp>
          <p:nvSpPr>
            <p:cNvPr id="71" name="Rounded Rectangle 70"/>
            <p:cNvSpPr/>
            <p:nvPr/>
          </p:nvSpPr>
          <p:spPr bwMode="auto">
            <a:xfrm>
              <a:off x="14462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74" name="Picture 7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grpSp>
        <p:nvGrpSpPr>
          <p:cNvPr id="25" name="Group 24"/>
          <p:cNvGrpSpPr/>
          <p:nvPr/>
        </p:nvGrpSpPr>
        <p:grpSpPr>
          <a:xfrm>
            <a:off x="3808412" y="2840257"/>
            <a:ext cx="2211227" cy="1486146"/>
            <a:chOff x="3808412" y="3738997"/>
            <a:chExt cx="2211227" cy="1486146"/>
          </a:xfrm>
        </p:grpSpPr>
        <p:sp>
          <p:nvSpPr>
            <p:cNvPr id="75" name="Rounded Rectangle 74"/>
            <p:cNvSpPr/>
            <p:nvPr/>
          </p:nvSpPr>
          <p:spPr bwMode="auto">
            <a:xfrm>
              <a:off x="38084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76" name="Picture 7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grpSp>
        <p:nvGrpSpPr>
          <p:cNvPr id="26" name="Group 25"/>
          <p:cNvGrpSpPr/>
          <p:nvPr/>
        </p:nvGrpSpPr>
        <p:grpSpPr>
          <a:xfrm>
            <a:off x="6166186" y="2840257"/>
            <a:ext cx="2211227" cy="1486146"/>
            <a:chOff x="6166186" y="3738997"/>
            <a:chExt cx="2211227" cy="1486146"/>
          </a:xfrm>
        </p:grpSpPr>
        <p:sp>
          <p:nvSpPr>
            <p:cNvPr id="77" name="Rounded Rectangle 76"/>
            <p:cNvSpPr/>
            <p:nvPr/>
          </p:nvSpPr>
          <p:spPr bwMode="auto">
            <a:xfrm>
              <a:off x="61661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05" name="Picture 10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3012" y="3864023"/>
              <a:ext cx="692412" cy="626332"/>
            </a:xfrm>
            <a:prstGeom prst="rect">
              <a:avLst/>
            </a:prstGeom>
          </p:spPr>
        </p:pic>
      </p:grpSp>
      <p:grpSp>
        <p:nvGrpSpPr>
          <p:cNvPr id="27" name="Group 26"/>
          <p:cNvGrpSpPr/>
          <p:nvPr/>
        </p:nvGrpSpPr>
        <p:grpSpPr>
          <a:xfrm>
            <a:off x="8528386" y="2840257"/>
            <a:ext cx="2211227" cy="1486146"/>
            <a:chOff x="8528386" y="3738997"/>
            <a:chExt cx="2211227" cy="1486146"/>
          </a:xfrm>
        </p:grpSpPr>
        <p:sp>
          <p:nvSpPr>
            <p:cNvPr id="106" name="Rounded Rectangle 105"/>
            <p:cNvSpPr/>
            <p:nvPr/>
          </p:nvSpPr>
          <p:spPr bwMode="auto">
            <a:xfrm>
              <a:off x="85283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07" name="Picture 10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85212" y="3864023"/>
              <a:ext cx="692412" cy="626332"/>
            </a:xfrm>
            <a:prstGeom prst="rect">
              <a:avLst/>
            </a:prstGeom>
          </p:spPr>
        </p:pic>
      </p:grpSp>
      <p:grpSp>
        <p:nvGrpSpPr>
          <p:cNvPr id="28" name="Group 27"/>
          <p:cNvGrpSpPr/>
          <p:nvPr/>
        </p:nvGrpSpPr>
        <p:grpSpPr>
          <a:xfrm>
            <a:off x="1446212" y="3591615"/>
            <a:ext cx="9293401" cy="734788"/>
            <a:chOff x="1446212" y="4490355"/>
            <a:chExt cx="9293401" cy="734788"/>
          </a:xfrm>
        </p:grpSpPr>
        <p:sp>
          <p:nvSpPr>
            <p:cNvPr id="21" name="Round Same Side Corner Rectangle 20"/>
            <p:cNvSpPr/>
            <p:nvPr/>
          </p:nvSpPr>
          <p:spPr bwMode="auto">
            <a:xfrm rot="10800000" flipV="1">
              <a:off x="1446212" y="4490355"/>
              <a:ext cx="2211227" cy="734788"/>
            </a:xfrm>
            <a:prstGeom prst="round2SameRect">
              <a:avLst>
                <a:gd name="adj1" fmla="val 0"/>
                <a:gd name="adj2" fmla="val 1333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ndParaRPr>
            </a:p>
          </p:txBody>
        </p:sp>
        <p:sp>
          <p:nvSpPr>
            <p:cNvPr id="118" name="Round Same Side Corner Rectangle 117"/>
            <p:cNvSpPr/>
            <p:nvPr/>
          </p:nvSpPr>
          <p:spPr bwMode="auto">
            <a:xfrm rot="10800000" flipV="1">
              <a:off x="3803986" y="4490355"/>
              <a:ext cx="2211227" cy="734788"/>
            </a:xfrm>
            <a:prstGeom prst="round2SameRect">
              <a:avLst>
                <a:gd name="adj1" fmla="val 0"/>
                <a:gd name="adj2" fmla="val 1333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ndParaRPr>
            </a:p>
          </p:txBody>
        </p:sp>
        <p:sp>
          <p:nvSpPr>
            <p:cNvPr id="120" name="Round Same Side Corner Rectangle 119"/>
            <p:cNvSpPr/>
            <p:nvPr/>
          </p:nvSpPr>
          <p:spPr bwMode="auto">
            <a:xfrm rot="10800000" flipV="1">
              <a:off x="6161760" y="4490355"/>
              <a:ext cx="2211227" cy="734788"/>
            </a:xfrm>
            <a:prstGeom prst="round2SameRect">
              <a:avLst>
                <a:gd name="adj1" fmla="val 0"/>
                <a:gd name="adj2" fmla="val 1333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ndParaRPr>
            </a:p>
          </p:txBody>
        </p:sp>
        <p:sp>
          <p:nvSpPr>
            <p:cNvPr id="122" name="Round Same Side Corner Rectangle 121"/>
            <p:cNvSpPr/>
            <p:nvPr/>
          </p:nvSpPr>
          <p:spPr bwMode="auto">
            <a:xfrm rot="10800000" flipV="1">
              <a:off x="8528386" y="4490355"/>
              <a:ext cx="2211227" cy="734788"/>
            </a:xfrm>
            <a:prstGeom prst="round2SameRect">
              <a:avLst>
                <a:gd name="adj1" fmla="val 0"/>
                <a:gd name="adj2" fmla="val 1333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ndParaRPr>
            </a:p>
          </p:txBody>
        </p:sp>
      </p:grpSp>
      <p:grpSp>
        <p:nvGrpSpPr>
          <p:cNvPr id="29" name="Group 28"/>
          <p:cNvGrpSpPr/>
          <p:nvPr/>
        </p:nvGrpSpPr>
        <p:grpSpPr>
          <a:xfrm>
            <a:off x="1603037" y="3737410"/>
            <a:ext cx="9136575" cy="443198"/>
            <a:chOff x="1603037" y="4636150"/>
            <a:chExt cx="9136575" cy="443198"/>
          </a:xfrm>
        </p:grpSpPr>
        <p:sp>
          <p:nvSpPr>
            <p:cNvPr id="22" name="TextBox 21"/>
            <p:cNvSpPr txBox="1"/>
            <p:nvPr/>
          </p:nvSpPr>
          <p:spPr>
            <a:xfrm>
              <a:off x="1603037" y="4636150"/>
              <a:ext cx="2054401" cy="443198"/>
            </a:xfrm>
            <a:prstGeom prst="rect">
              <a:avLst/>
            </a:prstGeom>
            <a:noFill/>
          </p:spPr>
          <p:txBody>
            <a:bodyPr wrap="square" lIns="0" tIns="0" rIns="0" bIns="0" rtlCol="0">
              <a:spAutoFit/>
            </a:bodyPr>
            <a:lstStyle/>
            <a:p>
              <a:pPr>
                <a:lnSpc>
                  <a:spcPct val="90000"/>
                </a:lnSpc>
                <a:spcBef>
                  <a:spcPct val="20000"/>
                </a:spcBef>
                <a:buSzPct val="80000"/>
              </a:pPr>
              <a:r>
                <a:rPr lang="en-US" sz="3200" dirty="0" smtClean="0">
                  <a:solidFill>
                    <a:srgbClr val="FFFFFF">
                      <a:alpha val="99000"/>
                    </a:srgbClr>
                  </a:solidFill>
                  <a:latin typeface="Segoe UI Light"/>
                </a:rPr>
                <a:t>300MB</a:t>
              </a:r>
              <a:endParaRPr lang="en-US" sz="3200" dirty="0">
                <a:solidFill>
                  <a:srgbClr val="FFFFFF">
                    <a:alpha val="99000"/>
                  </a:srgbClr>
                </a:solidFill>
                <a:latin typeface="Segoe UI Light"/>
              </a:endParaRPr>
            </a:p>
          </p:txBody>
        </p:sp>
        <p:sp>
          <p:nvSpPr>
            <p:cNvPr id="119" name="TextBox 118"/>
            <p:cNvSpPr txBox="1"/>
            <p:nvPr/>
          </p:nvSpPr>
          <p:spPr>
            <a:xfrm>
              <a:off x="3960811" y="4636150"/>
              <a:ext cx="2058827" cy="443198"/>
            </a:xfrm>
            <a:prstGeom prst="rect">
              <a:avLst/>
            </a:prstGeom>
            <a:noFill/>
          </p:spPr>
          <p:txBody>
            <a:bodyPr wrap="square" lIns="0" tIns="0" rIns="0" bIns="0" rtlCol="0">
              <a:spAutoFit/>
            </a:bodyPr>
            <a:lstStyle/>
            <a:p>
              <a:pPr>
                <a:lnSpc>
                  <a:spcPct val="90000"/>
                </a:lnSpc>
                <a:spcBef>
                  <a:spcPct val="20000"/>
                </a:spcBef>
                <a:buSzPct val="80000"/>
              </a:pPr>
              <a:r>
                <a:rPr lang="en-US" sz="3200" dirty="0">
                  <a:solidFill>
                    <a:srgbClr val="FFFFFF">
                      <a:alpha val="99000"/>
                    </a:srgbClr>
                  </a:solidFill>
                  <a:latin typeface="Segoe UI Light"/>
                </a:rPr>
                <a:t>300MB</a:t>
              </a:r>
            </a:p>
          </p:txBody>
        </p:sp>
        <p:sp>
          <p:nvSpPr>
            <p:cNvPr id="121" name="TextBox 120"/>
            <p:cNvSpPr txBox="1"/>
            <p:nvPr/>
          </p:nvSpPr>
          <p:spPr>
            <a:xfrm>
              <a:off x="6318585" y="4636150"/>
              <a:ext cx="2054401" cy="443198"/>
            </a:xfrm>
            <a:prstGeom prst="rect">
              <a:avLst/>
            </a:prstGeom>
            <a:noFill/>
          </p:spPr>
          <p:txBody>
            <a:bodyPr wrap="square" lIns="0" tIns="0" rIns="0" bIns="0" rtlCol="0">
              <a:spAutoFit/>
            </a:bodyPr>
            <a:lstStyle/>
            <a:p>
              <a:pPr>
                <a:lnSpc>
                  <a:spcPct val="90000"/>
                </a:lnSpc>
                <a:spcBef>
                  <a:spcPct val="20000"/>
                </a:spcBef>
                <a:buSzPct val="80000"/>
              </a:pPr>
              <a:r>
                <a:rPr lang="en-US" sz="3200" dirty="0">
                  <a:solidFill>
                    <a:srgbClr val="FFFFFF">
                      <a:alpha val="99000"/>
                    </a:srgbClr>
                  </a:solidFill>
                  <a:latin typeface="Segoe UI Light"/>
                </a:rPr>
                <a:t>300MB</a:t>
              </a:r>
            </a:p>
          </p:txBody>
        </p:sp>
        <p:sp>
          <p:nvSpPr>
            <p:cNvPr id="123" name="TextBox 122"/>
            <p:cNvSpPr txBox="1"/>
            <p:nvPr/>
          </p:nvSpPr>
          <p:spPr>
            <a:xfrm>
              <a:off x="8676359" y="4636150"/>
              <a:ext cx="2063253" cy="443198"/>
            </a:xfrm>
            <a:prstGeom prst="rect">
              <a:avLst/>
            </a:prstGeom>
            <a:noFill/>
          </p:spPr>
          <p:txBody>
            <a:bodyPr wrap="square" lIns="0" tIns="0" rIns="0" bIns="0" rtlCol="0">
              <a:spAutoFit/>
            </a:bodyPr>
            <a:lstStyle/>
            <a:p>
              <a:pPr>
                <a:lnSpc>
                  <a:spcPct val="90000"/>
                </a:lnSpc>
                <a:spcBef>
                  <a:spcPct val="20000"/>
                </a:spcBef>
                <a:buSzPct val="80000"/>
              </a:pPr>
              <a:r>
                <a:rPr lang="en-US" sz="3200" dirty="0">
                  <a:solidFill>
                    <a:srgbClr val="FFFFFF">
                      <a:alpha val="99000"/>
                    </a:srgbClr>
                  </a:solidFill>
                  <a:latin typeface="Segoe UI Light"/>
                </a:rPr>
                <a:t>300MB</a:t>
              </a:r>
            </a:p>
          </p:txBody>
        </p:sp>
      </p:grpSp>
      <p:sp>
        <p:nvSpPr>
          <p:cNvPr id="30" name="Rounded Rectangle 29"/>
          <p:cNvSpPr/>
          <p:nvPr/>
        </p:nvSpPr>
        <p:spPr bwMode="auto">
          <a:xfrm>
            <a:off x="1094015" y="3623107"/>
            <a:ext cx="9927771" cy="1519721"/>
          </a:xfrm>
          <a:prstGeom prst="roundRect">
            <a:avLst>
              <a:gd name="adj" fmla="val 12627"/>
            </a:avLst>
          </a:prstGeom>
          <a:noFill/>
          <a:ln w="57150">
            <a:solidFill>
              <a:srgbClr val="00AEE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5" name="TextBox 124"/>
          <p:cNvSpPr txBox="1"/>
          <p:nvPr/>
        </p:nvSpPr>
        <p:spPr>
          <a:xfrm>
            <a:off x="1458141" y="4561094"/>
            <a:ext cx="5340302" cy="393954"/>
          </a:xfrm>
          <a:prstGeom prst="rect">
            <a:avLst/>
          </a:prstGeom>
          <a:noFill/>
        </p:spPr>
        <p:txBody>
          <a:bodyPr wrap="square" lIns="0" tIns="0" rIns="0" bIns="0" rtlCol="0">
            <a:spAutoFit/>
          </a:bodyPr>
          <a:lstStyle/>
          <a:p>
            <a:pPr>
              <a:lnSpc>
                <a:spcPct val="80000"/>
              </a:lnSpc>
              <a:buSzPct val="80000"/>
            </a:pPr>
            <a:r>
              <a:rPr lang="en-US" sz="3200" dirty="0" smtClean="0">
                <a:solidFill>
                  <a:srgbClr val="5F5F5F">
                    <a:alpha val="99000"/>
                  </a:srgbClr>
                </a:solidFill>
                <a:latin typeface="Segoe UI Light"/>
              </a:rPr>
              <a:t>1.2GB Distributed Cache</a:t>
            </a:r>
            <a:endParaRPr lang="en-US" sz="3200" dirty="0">
              <a:solidFill>
                <a:srgbClr val="5F5F5F">
                  <a:alpha val="99000"/>
                </a:srgbClr>
              </a:solidFill>
              <a:latin typeface="Segoe UI Light"/>
            </a:endParaRPr>
          </a:p>
        </p:txBody>
      </p:sp>
      <p:sp>
        <p:nvSpPr>
          <p:cNvPr id="31"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dirty="0" smtClean="0">
                <a:solidFill>
                  <a:srgbClr val="FFFFFF"/>
                </a:solidFill>
              </a:rPr>
              <a:t>distributed cache</a:t>
            </a:r>
            <a:endParaRPr dirty="0">
              <a:solidFill>
                <a:srgbClr val="FFFFFF"/>
              </a:solidFill>
            </a:endParaRPr>
          </a:p>
        </p:txBody>
      </p:sp>
    </p:spTree>
    <p:extLst>
      <p:ext uri="{BB962C8B-B14F-4D97-AF65-F5344CB8AC3E}">
        <p14:creationId xmlns:p14="http://schemas.microsoft.com/office/powerpoint/2010/main" val="9204457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50"/>
                                        <p:tgtEl>
                                          <p:spTgt spid="24"/>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250"/>
                                        <p:tgtEl>
                                          <p:spTgt spid="25"/>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250"/>
                                        <p:tgtEl>
                                          <p:spTgt spid="26"/>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250"/>
                                        <p:tgtEl>
                                          <p:spTgt spid="27"/>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13"/>
                                        </p:tgtEl>
                                        <p:attrNameLst>
                                          <p:attrName>style.visibility</p:attrName>
                                        </p:attrNameLst>
                                      </p:cBhvr>
                                      <p:to>
                                        <p:strVal val="visible"/>
                                      </p:to>
                                    </p:set>
                                    <p:animEffect transition="in" filter="fade">
                                      <p:cBhvr>
                                        <p:cTn id="23" dur="500"/>
                                        <p:tgtEl>
                                          <p:spTgt spid="11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wipe(down)">
                                      <p:cBhvr>
                                        <p:cTn id="28" dur="500"/>
                                        <p:tgtEl>
                                          <p:spTgt spid="28"/>
                                        </p:tgtEl>
                                      </p:cBhvr>
                                    </p:animEffect>
                                  </p:childTnLst>
                                </p:cTn>
                              </p:par>
                            </p:childTnLst>
                          </p:cTn>
                        </p:par>
                        <p:par>
                          <p:cTn id="29" fill="hold">
                            <p:stCondLst>
                              <p:cond delay="500"/>
                            </p:stCondLst>
                            <p:childTnLst>
                              <p:par>
                                <p:cTn id="30" presetID="10" presetClass="entr" presetSubtype="0" fill="hold" nodeType="afterEffect">
                                  <p:stCondLst>
                                    <p:cond delay="25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heel(1)">
                                      <p:cBhvr>
                                        <p:cTn id="37" dur="2000"/>
                                        <p:tgtEl>
                                          <p:spTgt spid="30"/>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25"/>
                                        </p:tgtEl>
                                        <p:attrNameLst>
                                          <p:attrName>style.visibility</p:attrName>
                                        </p:attrNameLst>
                                      </p:cBhvr>
                                      <p:to>
                                        <p:strVal val="visible"/>
                                      </p:to>
                                    </p:set>
                                    <p:animEffect transition="in" filter="fade">
                                      <p:cBhvr>
                                        <p:cTn id="41"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30" grpId="0" animBg="1"/>
      <p:bldP spid="12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bwMode="auto">
          <a:xfrm>
            <a:off x="1104289" y="2709416"/>
            <a:ext cx="9927771" cy="2633146"/>
          </a:xfrm>
          <a:prstGeom prst="roundRect">
            <a:avLst>
              <a:gd name="adj" fmla="val 12627"/>
            </a:avLst>
          </a:prstGeom>
          <a:noFill/>
          <a:ln w="57150">
            <a:solidFill>
              <a:srgbClr val="00AEE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7" name="Group 6"/>
          <p:cNvGrpSpPr/>
          <p:nvPr/>
        </p:nvGrpSpPr>
        <p:grpSpPr>
          <a:xfrm>
            <a:off x="2594654" y="2382846"/>
            <a:ext cx="7059387" cy="326570"/>
            <a:chOff x="2594654" y="5225143"/>
            <a:chExt cx="7059387" cy="326570"/>
          </a:xfrm>
        </p:grpSpPr>
        <p:cxnSp>
          <p:nvCxnSpPr>
            <p:cNvPr id="5" name="Straight Connector 4"/>
            <p:cNvCxnSpPr/>
            <p:nvPr/>
          </p:nvCxnSpPr>
          <p:spPr>
            <a:xfrm>
              <a:off x="2594654"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4951412"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7297283"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9654041"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grpSp>
      <p:sp>
        <p:nvSpPr>
          <p:cNvPr id="83" name="TextBox 82"/>
          <p:cNvSpPr txBox="1"/>
          <p:nvPr/>
        </p:nvSpPr>
        <p:spPr>
          <a:xfrm>
            <a:off x="3474549" y="4735036"/>
            <a:ext cx="5340302" cy="393954"/>
          </a:xfrm>
          <a:prstGeom prst="rect">
            <a:avLst/>
          </a:prstGeom>
          <a:noFill/>
        </p:spPr>
        <p:txBody>
          <a:bodyPr wrap="square" lIns="0" tIns="0" rIns="0" bIns="0" rtlCol="0">
            <a:spAutoFit/>
          </a:bodyPr>
          <a:lstStyle/>
          <a:p>
            <a:pPr algn="ctr">
              <a:lnSpc>
                <a:spcPct val="80000"/>
              </a:lnSpc>
              <a:buSzPct val="80000"/>
            </a:pPr>
            <a:r>
              <a:rPr lang="en-US" sz="3200" dirty="0" smtClean="0">
                <a:solidFill>
                  <a:srgbClr val="5F5F5F">
                    <a:alpha val="99000"/>
                  </a:srgbClr>
                </a:solidFill>
                <a:latin typeface="Segoe UI Light"/>
              </a:rPr>
              <a:t>24GB Distributed Cache</a:t>
            </a:r>
            <a:endParaRPr lang="en-US" sz="3200" dirty="0">
              <a:solidFill>
                <a:srgbClr val="5F5F5F">
                  <a:alpha val="99000"/>
                </a:srgbClr>
              </a:solidFill>
              <a:latin typeface="Segoe UI Light"/>
            </a:endParaRPr>
          </a:p>
        </p:txBody>
      </p:sp>
      <p:sp>
        <p:nvSpPr>
          <p:cNvPr id="86" name="TextBox 85"/>
          <p:cNvSpPr txBox="1"/>
          <p:nvPr/>
        </p:nvSpPr>
        <p:spPr>
          <a:xfrm>
            <a:off x="1458141" y="520249"/>
            <a:ext cx="3635453" cy="295466"/>
          </a:xfrm>
          <a:prstGeom prst="rect">
            <a:avLst/>
          </a:prstGeom>
          <a:noFill/>
        </p:spPr>
        <p:txBody>
          <a:bodyPr wrap="square" lIns="0" tIns="0" rIns="0" bIns="0" rtlCol="0">
            <a:spAutoFit/>
          </a:bodyPr>
          <a:lstStyle/>
          <a:p>
            <a:pPr>
              <a:lnSpc>
                <a:spcPct val="80000"/>
              </a:lnSpc>
              <a:buSzPct val="80000"/>
            </a:pPr>
            <a:r>
              <a:rPr lang="en-US" dirty="0">
                <a:solidFill>
                  <a:srgbClr val="5F5F5F">
                    <a:alpha val="99000"/>
                  </a:srgbClr>
                </a:solidFill>
              </a:rPr>
              <a:t>Web Roles</a:t>
            </a:r>
          </a:p>
        </p:txBody>
      </p:sp>
      <p:grpSp>
        <p:nvGrpSpPr>
          <p:cNvPr id="87" name="Group 86"/>
          <p:cNvGrpSpPr/>
          <p:nvPr/>
        </p:nvGrpSpPr>
        <p:grpSpPr>
          <a:xfrm>
            <a:off x="1446212" y="896700"/>
            <a:ext cx="2211227" cy="1486146"/>
            <a:chOff x="1446212" y="3738997"/>
            <a:chExt cx="2211227" cy="1486146"/>
          </a:xfrm>
        </p:grpSpPr>
        <p:sp>
          <p:nvSpPr>
            <p:cNvPr id="88" name="Rounded Rectangle 87"/>
            <p:cNvSpPr/>
            <p:nvPr/>
          </p:nvSpPr>
          <p:spPr bwMode="auto">
            <a:xfrm>
              <a:off x="14462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89" name="Picture 8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grpSp>
        <p:nvGrpSpPr>
          <p:cNvPr id="90" name="Group 89"/>
          <p:cNvGrpSpPr/>
          <p:nvPr/>
        </p:nvGrpSpPr>
        <p:grpSpPr>
          <a:xfrm>
            <a:off x="3808412" y="896700"/>
            <a:ext cx="2211227" cy="1486146"/>
            <a:chOff x="3808412" y="3738997"/>
            <a:chExt cx="2211227" cy="1486146"/>
          </a:xfrm>
        </p:grpSpPr>
        <p:sp>
          <p:nvSpPr>
            <p:cNvPr id="91" name="Rounded Rectangle 90"/>
            <p:cNvSpPr/>
            <p:nvPr/>
          </p:nvSpPr>
          <p:spPr bwMode="auto">
            <a:xfrm>
              <a:off x="38084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2" name="Picture 9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grpSp>
        <p:nvGrpSpPr>
          <p:cNvPr id="93" name="Group 92"/>
          <p:cNvGrpSpPr/>
          <p:nvPr/>
        </p:nvGrpSpPr>
        <p:grpSpPr>
          <a:xfrm>
            <a:off x="6166186" y="896700"/>
            <a:ext cx="2211227" cy="1486146"/>
            <a:chOff x="6166186" y="3738997"/>
            <a:chExt cx="2211227" cy="1486146"/>
          </a:xfrm>
        </p:grpSpPr>
        <p:sp>
          <p:nvSpPr>
            <p:cNvPr id="94" name="Rounded Rectangle 93"/>
            <p:cNvSpPr/>
            <p:nvPr/>
          </p:nvSpPr>
          <p:spPr bwMode="auto">
            <a:xfrm>
              <a:off x="61661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5" name="Picture 9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3012" y="3864023"/>
              <a:ext cx="692412" cy="626332"/>
            </a:xfrm>
            <a:prstGeom prst="rect">
              <a:avLst/>
            </a:prstGeom>
          </p:spPr>
        </p:pic>
      </p:grpSp>
      <p:grpSp>
        <p:nvGrpSpPr>
          <p:cNvPr id="96" name="Group 95"/>
          <p:cNvGrpSpPr/>
          <p:nvPr/>
        </p:nvGrpSpPr>
        <p:grpSpPr>
          <a:xfrm>
            <a:off x="8528386" y="896700"/>
            <a:ext cx="2211227" cy="1486146"/>
            <a:chOff x="8528386" y="3738997"/>
            <a:chExt cx="2211227" cy="1486146"/>
          </a:xfrm>
        </p:grpSpPr>
        <p:sp>
          <p:nvSpPr>
            <p:cNvPr id="97" name="Rounded Rectangle 96"/>
            <p:cNvSpPr/>
            <p:nvPr/>
          </p:nvSpPr>
          <p:spPr bwMode="auto">
            <a:xfrm>
              <a:off x="85283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8" name="Picture 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85212" y="3864023"/>
              <a:ext cx="692412" cy="626332"/>
            </a:xfrm>
            <a:prstGeom prst="rect">
              <a:avLst/>
            </a:prstGeom>
          </p:spPr>
        </p:pic>
      </p:grpSp>
      <p:grpSp>
        <p:nvGrpSpPr>
          <p:cNvPr id="15" name="Group 14"/>
          <p:cNvGrpSpPr/>
          <p:nvPr/>
        </p:nvGrpSpPr>
        <p:grpSpPr>
          <a:xfrm>
            <a:off x="3792774" y="3028345"/>
            <a:ext cx="2211227" cy="1486146"/>
            <a:chOff x="3854418" y="3028345"/>
            <a:chExt cx="2211227" cy="1486146"/>
          </a:xfrm>
        </p:grpSpPr>
        <p:grpSp>
          <p:nvGrpSpPr>
            <p:cNvPr id="128" name="Group 127"/>
            <p:cNvGrpSpPr/>
            <p:nvPr/>
          </p:nvGrpSpPr>
          <p:grpSpPr>
            <a:xfrm>
              <a:off x="3854418" y="3028345"/>
              <a:ext cx="2211227" cy="1486146"/>
              <a:chOff x="1446212" y="3738997"/>
              <a:chExt cx="2211227" cy="1486146"/>
            </a:xfrm>
          </p:grpSpPr>
          <p:sp>
            <p:nvSpPr>
              <p:cNvPr id="129" name="Rounded Rectangle 128"/>
              <p:cNvSpPr/>
              <p:nvPr/>
            </p:nvSpPr>
            <p:spPr bwMode="auto">
              <a:xfrm>
                <a:off x="14462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0" name="Picture 1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sp>
          <p:nvSpPr>
            <p:cNvPr id="142" name="TextBox 141"/>
            <p:cNvSpPr txBox="1"/>
            <p:nvPr/>
          </p:nvSpPr>
          <p:spPr>
            <a:xfrm>
              <a:off x="4034171" y="3895182"/>
              <a:ext cx="1869627" cy="517065"/>
            </a:xfrm>
            <a:prstGeom prst="rect">
              <a:avLst/>
            </a:prstGeom>
            <a:noFill/>
          </p:spPr>
          <p:txBody>
            <a:bodyPr wrap="square" lIns="0" tIns="0" rIns="0" bIns="0" rtlCol="0">
              <a:spAutoFit/>
            </a:bodyPr>
            <a:lstStyle/>
            <a:p>
              <a:pPr>
                <a:lnSpc>
                  <a:spcPct val="80000"/>
                </a:lnSpc>
                <a:buSzPct val="80000"/>
              </a:pPr>
              <a:r>
                <a:rPr lang="en-US" dirty="0" smtClean="0">
                  <a:gradFill>
                    <a:gsLst>
                      <a:gs pos="0">
                        <a:srgbClr val="FFFFFF"/>
                      </a:gs>
                      <a:gs pos="100000">
                        <a:srgbClr val="FFFFFF"/>
                      </a:gs>
                    </a:gsLst>
                    <a:lin ang="5400000" scaled="0"/>
                  </a:gradFill>
                </a:rPr>
                <a:t>12GB Cache</a:t>
              </a:r>
            </a:p>
            <a:p>
              <a:pPr>
                <a:lnSpc>
                  <a:spcPct val="80000"/>
                </a:lnSpc>
                <a:buSzPct val="80000"/>
              </a:pPr>
              <a:r>
                <a:rPr lang="en-US" sz="1800" dirty="0" smtClean="0">
                  <a:gradFill>
                    <a:gsLst>
                      <a:gs pos="0">
                        <a:srgbClr val="FFFFFF"/>
                      </a:gs>
                      <a:gs pos="100000">
                        <a:srgbClr val="FFFFFF"/>
                      </a:gs>
                    </a:gsLst>
                    <a:lin ang="5400000" scaled="0"/>
                  </a:gradFill>
                </a:rPr>
                <a:t>Worker Role</a:t>
              </a:r>
              <a:endParaRPr lang="en-US" sz="1800" dirty="0">
                <a:gradFill>
                  <a:gsLst>
                    <a:gs pos="0">
                      <a:srgbClr val="FFFFFF"/>
                    </a:gs>
                    <a:gs pos="100000">
                      <a:srgbClr val="FFFFFF"/>
                    </a:gs>
                  </a:gsLst>
                  <a:lin ang="5400000" scaled="0"/>
                </a:gradFill>
              </a:endParaRPr>
            </a:p>
          </p:txBody>
        </p:sp>
      </p:grpSp>
      <p:grpSp>
        <p:nvGrpSpPr>
          <p:cNvPr id="16" name="Group 15"/>
          <p:cNvGrpSpPr/>
          <p:nvPr/>
        </p:nvGrpSpPr>
        <p:grpSpPr>
          <a:xfrm>
            <a:off x="6154974" y="3028345"/>
            <a:ext cx="2211227" cy="1486146"/>
            <a:chOff x="6216618" y="3028345"/>
            <a:chExt cx="2211227" cy="1486146"/>
          </a:xfrm>
        </p:grpSpPr>
        <p:grpSp>
          <p:nvGrpSpPr>
            <p:cNvPr id="131" name="Group 130"/>
            <p:cNvGrpSpPr/>
            <p:nvPr/>
          </p:nvGrpSpPr>
          <p:grpSpPr>
            <a:xfrm>
              <a:off x="6216618" y="3028345"/>
              <a:ext cx="2211227" cy="1486146"/>
              <a:chOff x="3808412" y="3738997"/>
              <a:chExt cx="2211227" cy="1486146"/>
            </a:xfrm>
          </p:grpSpPr>
          <p:sp>
            <p:nvSpPr>
              <p:cNvPr id="132" name="Rounded Rectangle 131"/>
              <p:cNvSpPr/>
              <p:nvPr/>
            </p:nvSpPr>
            <p:spPr bwMode="auto">
              <a:xfrm>
                <a:off x="38084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3" name="Picture 1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sp>
          <p:nvSpPr>
            <p:cNvPr id="143" name="TextBox 142"/>
            <p:cNvSpPr txBox="1"/>
            <p:nvPr/>
          </p:nvSpPr>
          <p:spPr>
            <a:xfrm>
              <a:off x="6391945" y="3895182"/>
              <a:ext cx="1869627" cy="517065"/>
            </a:xfrm>
            <a:prstGeom prst="rect">
              <a:avLst/>
            </a:prstGeom>
            <a:noFill/>
          </p:spPr>
          <p:txBody>
            <a:bodyPr wrap="square" lIns="0" tIns="0" rIns="0" bIns="0" rtlCol="0">
              <a:spAutoFit/>
            </a:bodyPr>
            <a:lstStyle/>
            <a:p>
              <a:pPr>
                <a:lnSpc>
                  <a:spcPct val="80000"/>
                </a:lnSpc>
                <a:buSzPct val="80000"/>
              </a:pPr>
              <a:r>
                <a:rPr lang="en-US" dirty="0">
                  <a:gradFill>
                    <a:gsLst>
                      <a:gs pos="0">
                        <a:srgbClr val="FFFFFF"/>
                      </a:gs>
                      <a:gs pos="100000">
                        <a:srgbClr val="FFFFFF"/>
                      </a:gs>
                    </a:gsLst>
                    <a:lin ang="5400000" scaled="0"/>
                  </a:gradFill>
                </a:rPr>
                <a:t>12GB Cache</a:t>
              </a:r>
            </a:p>
            <a:p>
              <a:pPr>
                <a:lnSpc>
                  <a:spcPct val="80000"/>
                </a:lnSpc>
                <a:buSzPct val="80000"/>
              </a:pPr>
              <a:r>
                <a:rPr lang="en-US" sz="1800" dirty="0">
                  <a:gradFill>
                    <a:gsLst>
                      <a:gs pos="0">
                        <a:srgbClr val="FFFFFF"/>
                      </a:gs>
                      <a:gs pos="100000">
                        <a:srgbClr val="FFFFFF"/>
                      </a:gs>
                    </a:gsLst>
                    <a:lin ang="5400000" scaled="0"/>
                  </a:gradFill>
                </a:rPr>
                <a:t>Worker Role</a:t>
              </a:r>
            </a:p>
          </p:txBody>
        </p:sp>
      </p:grpSp>
      <p:grpSp>
        <p:nvGrpSpPr>
          <p:cNvPr id="2" name="Group 1"/>
          <p:cNvGrpSpPr/>
          <p:nvPr/>
        </p:nvGrpSpPr>
        <p:grpSpPr>
          <a:xfrm>
            <a:off x="2540230" y="5652132"/>
            <a:ext cx="7645400" cy="914096"/>
            <a:chOff x="2540230" y="5652132"/>
            <a:chExt cx="7645400" cy="914096"/>
          </a:xfrm>
        </p:grpSpPr>
        <p:grpSp>
          <p:nvGrpSpPr>
            <p:cNvPr id="14" name="Group 13"/>
            <p:cNvGrpSpPr/>
            <p:nvPr/>
          </p:nvGrpSpPr>
          <p:grpSpPr>
            <a:xfrm>
              <a:off x="2540230" y="5652132"/>
              <a:ext cx="7645400" cy="914096"/>
              <a:chOff x="2540230" y="5754872"/>
              <a:chExt cx="7645400" cy="914096"/>
            </a:xfrm>
          </p:grpSpPr>
          <p:sp>
            <p:nvSpPr>
              <p:cNvPr id="146" name="Rectangle 145"/>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7" name="TextBox 146"/>
              <p:cNvSpPr txBox="1"/>
              <p:nvPr/>
            </p:nvSpPr>
            <p:spPr>
              <a:xfrm>
                <a:off x="9195030" y="5754872"/>
                <a:ext cx="990600" cy="914096"/>
              </a:xfrm>
              <a:prstGeom prst="rect">
                <a:avLst/>
              </a:prstGeom>
              <a:noFill/>
            </p:spPr>
            <p:txBody>
              <a:bodyPr wrap="square" lIns="0" tIns="0" rIns="0" bIns="0" rtlCol="0">
                <a:spAutoFit/>
              </a:bodyPr>
              <a:lstStyle/>
              <a:p>
                <a:pPr algn="ctr">
                  <a:lnSpc>
                    <a:spcPct val="90000"/>
                  </a:lnSpc>
                  <a:spcBef>
                    <a:spcPct val="20000"/>
                  </a:spcBef>
                  <a:buSzPct val="80000"/>
                </a:pPr>
                <a:r>
                  <a:rPr lang="en-US" sz="6600" dirty="0" smtClean="0">
                    <a:solidFill>
                      <a:srgbClr val="5F5F5F">
                        <a:alpha val="99000"/>
                      </a:srgbClr>
                    </a:solidFill>
                    <a:latin typeface="Segoe UI Light" pitchFamily="34" charset="0"/>
                  </a:rPr>
                  <a:t>2</a:t>
                </a:r>
                <a:endParaRPr lang="en-US" sz="6600" dirty="0">
                  <a:solidFill>
                    <a:srgbClr val="5F5F5F">
                      <a:alpha val="99000"/>
                    </a:srgbClr>
                  </a:solidFill>
                  <a:latin typeface="Segoe UI Light" pitchFamily="34" charset="0"/>
                </a:endParaRPr>
              </a:p>
            </p:txBody>
          </p:sp>
          <p:sp>
            <p:nvSpPr>
              <p:cNvPr id="148" name="Rectangle 147"/>
              <p:cNvSpPr/>
              <p:nvPr/>
            </p:nvSpPr>
            <p:spPr bwMode="auto">
              <a:xfrm>
                <a:off x="2543998" y="6093146"/>
                <a:ext cx="1113441" cy="26246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37" name="Rectangle 36"/>
            <p:cNvSpPr/>
            <p:nvPr/>
          </p:nvSpPr>
          <p:spPr bwMode="auto">
            <a:xfrm>
              <a:off x="3663377" y="5837953"/>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25215820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21" presetClass="entr" presetSubtype="1" fill="hold" grpId="0" nodeType="afterEffect">
                                  <p:stCondLst>
                                    <p:cond delay="500"/>
                                  </p:stCondLst>
                                  <p:childTnLst>
                                    <p:set>
                                      <p:cBhvr>
                                        <p:cTn id="14" dur="1" fill="hold">
                                          <p:stCondLst>
                                            <p:cond delay="0"/>
                                          </p:stCondLst>
                                        </p:cTn>
                                        <p:tgtEl>
                                          <p:spTgt spid="30"/>
                                        </p:tgtEl>
                                        <p:attrNameLst>
                                          <p:attrName>style.visibility</p:attrName>
                                        </p:attrNameLst>
                                      </p:cBhvr>
                                      <p:to>
                                        <p:strVal val="visible"/>
                                      </p:to>
                                    </p:set>
                                    <p:animEffect transition="in" filter="wheel(1)">
                                      <p:cBhvr>
                                        <p:cTn id="15" dur="1500"/>
                                        <p:tgtEl>
                                          <p:spTgt spid="30"/>
                                        </p:tgtEl>
                                      </p:cBhvr>
                                    </p:animEffect>
                                  </p:childTnLst>
                                </p:cTn>
                              </p:par>
                            </p:childTnLst>
                          </p:cTn>
                        </p:par>
                        <p:par>
                          <p:cTn id="16" fill="hold">
                            <p:stCondLst>
                              <p:cond delay="3000"/>
                            </p:stCondLst>
                            <p:childTnLst>
                              <p:par>
                                <p:cTn id="17" presetID="22" presetClass="entr" presetSubtype="1"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childTnLst>
                          </p:cTn>
                        </p:par>
                        <p:par>
                          <p:cTn id="20" fill="hold">
                            <p:stCondLst>
                              <p:cond delay="3500"/>
                            </p:stCondLst>
                            <p:childTnLst>
                              <p:par>
                                <p:cTn id="21" presetID="10" presetClass="entr" presetSubtype="0" fill="hold" grpId="0" nodeType="after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fade">
                                      <p:cBhvr>
                                        <p:cTn id="23" dur="500"/>
                                        <p:tgtEl>
                                          <p:spTgt spid="8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8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bwMode="auto">
          <a:xfrm>
            <a:off x="1104289" y="2709416"/>
            <a:ext cx="9927771" cy="2633146"/>
          </a:xfrm>
          <a:prstGeom prst="roundRect">
            <a:avLst>
              <a:gd name="adj" fmla="val 12627"/>
            </a:avLst>
          </a:prstGeom>
          <a:noFill/>
          <a:ln w="57150">
            <a:solidFill>
              <a:srgbClr val="00AEE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7" name="Group 6"/>
          <p:cNvGrpSpPr/>
          <p:nvPr/>
        </p:nvGrpSpPr>
        <p:grpSpPr>
          <a:xfrm>
            <a:off x="2594654" y="2382846"/>
            <a:ext cx="7059387" cy="326570"/>
            <a:chOff x="2594654" y="5225143"/>
            <a:chExt cx="7059387" cy="326570"/>
          </a:xfrm>
        </p:grpSpPr>
        <p:cxnSp>
          <p:nvCxnSpPr>
            <p:cNvPr id="5" name="Straight Connector 4"/>
            <p:cNvCxnSpPr/>
            <p:nvPr/>
          </p:nvCxnSpPr>
          <p:spPr>
            <a:xfrm>
              <a:off x="2594654"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4951412"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7297283"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9654041"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grpSp>
      <p:sp>
        <p:nvSpPr>
          <p:cNvPr id="83" name="TextBox 82"/>
          <p:cNvSpPr txBox="1"/>
          <p:nvPr/>
        </p:nvSpPr>
        <p:spPr>
          <a:xfrm>
            <a:off x="3474549" y="4735036"/>
            <a:ext cx="5340302" cy="393954"/>
          </a:xfrm>
          <a:prstGeom prst="rect">
            <a:avLst/>
          </a:prstGeom>
          <a:noFill/>
        </p:spPr>
        <p:txBody>
          <a:bodyPr wrap="square" lIns="0" tIns="0" rIns="0" bIns="0" rtlCol="0">
            <a:spAutoFit/>
          </a:bodyPr>
          <a:lstStyle/>
          <a:p>
            <a:pPr algn="ctr">
              <a:lnSpc>
                <a:spcPct val="80000"/>
              </a:lnSpc>
              <a:buSzPct val="80000"/>
            </a:pPr>
            <a:r>
              <a:rPr lang="en-US" sz="3200" dirty="0" smtClean="0">
                <a:gradFill>
                  <a:gsLst>
                    <a:gs pos="0">
                      <a:srgbClr val="FFFFFF"/>
                    </a:gs>
                    <a:gs pos="100000">
                      <a:srgbClr val="FFFFFF"/>
                    </a:gs>
                  </a:gsLst>
                  <a:lin ang="5400000" scaled="0"/>
                </a:gradFill>
              </a:rPr>
              <a:t>24GB Distributed Cache</a:t>
            </a:r>
            <a:endParaRPr lang="en-US" sz="3200" dirty="0">
              <a:gradFill>
                <a:gsLst>
                  <a:gs pos="0">
                    <a:srgbClr val="FFFFFF"/>
                  </a:gs>
                  <a:gs pos="100000">
                    <a:srgbClr val="FFFFFF"/>
                  </a:gs>
                </a:gsLst>
                <a:lin ang="5400000" scaled="0"/>
              </a:gradFill>
            </a:endParaRPr>
          </a:p>
        </p:txBody>
      </p:sp>
      <p:sp>
        <p:nvSpPr>
          <p:cNvPr id="86" name="TextBox 85"/>
          <p:cNvSpPr txBox="1"/>
          <p:nvPr/>
        </p:nvSpPr>
        <p:spPr>
          <a:xfrm>
            <a:off x="1458141" y="520249"/>
            <a:ext cx="3635453" cy="295466"/>
          </a:xfrm>
          <a:prstGeom prst="rect">
            <a:avLst/>
          </a:prstGeom>
          <a:noFill/>
        </p:spPr>
        <p:txBody>
          <a:bodyPr wrap="square" lIns="0" tIns="0" rIns="0" bIns="0" rtlCol="0">
            <a:spAutoFit/>
          </a:bodyPr>
          <a:lstStyle/>
          <a:p>
            <a:pPr>
              <a:lnSpc>
                <a:spcPct val="80000"/>
              </a:lnSpc>
              <a:buSzPct val="80000"/>
            </a:pPr>
            <a:r>
              <a:rPr lang="en-US" dirty="0">
                <a:solidFill>
                  <a:srgbClr val="5F5F5F">
                    <a:alpha val="99000"/>
                  </a:srgbClr>
                </a:solidFill>
              </a:rPr>
              <a:t>Web Roles</a:t>
            </a:r>
          </a:p>
        </p:txBody>
      </p:sp>
      <p:grpSp>
        <p:nvGrpSpPr>
          <p:cNvPr id="87" name="Group 86"/>
          <p:cNvGrpSpPr/>
          <p:nvPr/>
        </p:nvGrpSpPr>
        <p:grpSpPr>
          <a:xfrm>
            <a:off x="1446212" y="896700"/>
            <a:ext cx="2211227" cy="1486146"/>
            <a:chOff x="1446212" y="3738997"/>
            <a:chExt cx="2211227" cy="1486146"/>
          </a:xfrm>
        </p:grpSpPr>
        <p:sp>
          <p:nvSpPr>
            <p:cNvPr id="88" name="Rounded Rectangle 87"/>
            <p:cNvSpPr/>
            <p:nvPr/>
          </p:nvSpPr>
          <p:spPr bwMode="auto">
            <a:xfrm>
              <a:off x="14462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89" name="Picture 8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grpSp>
        <p:nvGrpSpPr>
          <p:cNvPr id="90" name="Group 89"/>
          <p:cNvGrpSpPr/>
          <p:nvPr/>
        </p:nvGrpSpPr>
        <p:grpSpPr>
          <a:xfrm>
            <a:off x="3808412" y="896700"/>
            <a:ext cx="2211227" cy="1486146"/>
            <a:chOff x="3808412" y="3738997"/>
            <a:chExt cx="2211227" cy="1486146"/>
          </a:xfrm>
        </p:grpSpPr>
        <p:sp>
          <p:nvSpPr>
            <p:cNvPr id="91" name="Rounded Rectangle 90"/>
            <p:cNvSpPr/>
            <p:nvPr/>
          </p:nvSpPr>
          <p:spPr bwMode="auto">
            <a:xfrm>
              <a:off x="38084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2" name="Picture 9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grpSp>
        <p:nvGrpSpPr>
          <p:cNvPr id="93" name="Group 92"/>
          <p:cNvGrpSpPr/>
          <p:nvPr/>
        </p:nvGrpSpPr>
        <p:grpSpPr>
          <a:xfrm>
            <a:off x="6166186" y="896700"/>
            <a:ext cx="2211227" cy="1486146"/>
            <a:chOff x="6166186" y="3738997"/>
            <a:chExt cx="2211227" cy="1486146"/>
          </a:xfrm>
        </p:grpSpPr>
        <p:sp>
          <p:nvSpPr>
            <p:cNvPr id="94" name="Rounded Rectangle 93"/>
            <p:cNvSpPr/>
            <p:nvPr/>
          </p:nvSpPr>
          <p:spPr bwMode="auto">
            <a:xfrm>
              <a:off x="61661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5" name="Picture 9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3012" y="3864023"/>
              <a:ext cx="692412" cy="626332"/>
            </a:xfrm>
            <a:prstGeom prst="rect">
              <a:avLst/>
            </a:prstGeom>
          </p:spPr>
        </p:pic>
      </p:grpSp>
      <p:grpSp>
        <p:nvGrpSpPr>
          <p:cNvPr id="96" name="Group 95"/>
          <p:cNvGrpSpPr/>
          <p:nvPr/>
        </p:nvGrpSpPr>
        <p:grpSpPr>
          <a:xfrm>
            <a:off x="8528386" y="896700"/>
            <a:ext cx="2211227" cy="1486146"/>
            <a:chOff x="8528386" y="3738997"/>
            <a:chExt cx="2211227" cy="1486146"/>
          </a:xfrm>
        </p:grpSpPr>
        <p:sp>
          <p:nvSpPr>
            <p:cNvPr id="97" name="Rounded Rectangle 96"/>
            <p:cNvSpPr/>
            <p:nvPr/>
          </p:nvSpPr>
          <p:spPr bwMode="auto">
            <a:xfrm>
              <a:off x="85283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8" name="Picture 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85212" y="3864023"/>
              <a:ext cx="692412" cy="626332"/>
            </a:xfrm>
            <a:prstGeom prst="rect">
              <a:avLst/>
            </a:prstGeom>
          </p:spPr>
        </p:pic>
      </p:grpSp>
      <p:grpSp>
        <p:nvGrpSpPr>
          <p:cNvPr id="15" name="Group 14"/>
          <p:cNvGrpSpPr/>
          <p:nvPr/>
        </p:nvGrpSpPr>
        <p:grpSpPr>
          <a:xfrm>
            <a:off x="3792774" y="3028345"/>
            <a:ext cx="2211227" cy="1486146"/>
            <a:chOff x="3854418" y="3028345"/>
            <a:chExt cx="2211227" cy="1486146"/>
          </a:xfrm>
        </p:grpSpPr>
        <p:grpSp>
          <p:nvGrpSpPr>
            <p:cNvPr id="128" name="Group 127"/>
            <p:cNvGrpSpPr/>
            <p:nvPr/>
          </p:nvGrpSpPr>
          <p:grpSpPr>
            <a:xfrm>
              <a:off x="3854418" y="3028345"/>
              <a:ext cx="2211227" cy="1486146"/>
              <a:chOff x="1446212" y="3738997"/>
              <a:chExt cx="2211227" cy="1486146"/>
            </a:xfrm>
          </p:grpSpPr>
          <p:sp>
            <p:nvSpPr>
              <p:cNvPr id="129" name="Rounded Rectangle 128"/>
              <p:cNvSpPr/>
              <p:nvPr/>
            </p:nvSpPr>
            <p:spPr bwMode="auto">
              <a:xfrm>
                <a:off x="14462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0" name="Picture 1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sp>
          <p:nvSpPr>
            <p:cNvPr id="142" name="TextBox 141"/>
            <p:cNvSpPr txBox="1"/>
            <p:nvPr/>
          </p:nvSpPr>
          <p:spPr>
            <a:xfrm>
              <a:off x="4034171" y="3895182"/>
              <a:ext cx="1869627" cy="517065"/>
            </a:xfrm>
            <a:prstGeom prst="rect">
              <a:avLst/>
            </a:prstGeom>
            <a:noFill/>
          </p:spPr>
          <p:txBody>
            <a:bodyPr wrap="square" lIns="0" tIns="0" rIns="0" bIns="0" rtlCol="0">
              <a:spAutoFit/>
            </a:bodyPr>
            <a:lstStyle/>
            <a:p>
              <a:pPr>
                <a:lnSpc>
                  <a:spcPct val="80000"/>
                </a:lnSpc>
                <a:buSzPct val="80000"/>
              </a:pPr>
              <a:r>
                <a:rPr lang="en-US" dirty="0" smtClean="0">
                  <a:gradFill>
                    <a:gsLst>
                      <a:gs pos="0">
                        <a:srgbClr val="FFFFFF"/>
                      </a:gs>
                      <a:gs pos="100000">
                        <a:srgbClr val="FFFFFF"/>
                      </a:gs>
                    </a:gsLst>
                    <a:lin ang="5400000" scaled="0"/>
                  </a:gradFill>
                </a:rPr>
                <a:t>12GB Cache</a:t>
              </a:r>
            </a:p>
            <a:p>
              <a:pPr>
                <a:lnSpc>
                  <a:spcPct val="80000"/>
                </a:lnSpc>
                <a:buSzPct val="80000"/>
              </a:pPr>
              <a:r>
                <a:rPr lang="en-US" sz="1800" dirty="0" smtClean="0">
                  <a:gradFill>
                    <a:gsLst>
                      <a:gs pos="0">
                        <a:srgbClr val="FFFFFF"/>
                      </a:gs>
                      <a:gs pos="100000">
                        <a:srgbClr val="FFFFFF"/>
                      </a:gs>
                    </a:gsLst>
                    <a:lin ang="5400000" scaled="0"/>
                  </a:gradFill>
                </a:rPr>
                <a:t>Worker Role</a:t>
              </a:r>
              <a:endParaRPr lang="en-US" sz="1800" dirty="0">
                <a:gradFill>
                  <a:gsLst>
                    <a:gs pos="0">
                      <a:srgbClr val="FFFFFF"/>
                    </a:gs>
                    <a:gs pos="100000">
                      <a:srgbClr val="FFFFFF"/>
                    </a:gs>
                  </a:gsLst>
                  <a:lin ang="5400000" scaled="0"/>
                </a:gradFill>
              </a:endParaRPr>
            </a:p>
          </p:txBody>
        </p:sp>
      </p:grpSp>
      <p:grpSp>
        <p:nvGrpSpPr>
          <p:cNvPr id="16" name="Group 15"/>
          <p:cNvGrpSpPr/>
          <p:nvPr/>
        </p:nvGrpSpPr>
        <p:grpSpPr>
          <a:xfrm>
            <a:off x="6154974" y="3028345"/>
            <a:ext cx="2211227" cy="1486146"/>
            <a:chOff x="6216618" y="3028345"/>
            <a:chExt cx="2211227" cy="1486146"/>
          </a:xfrm>
        </p:grpSpPr>
        <p:grpSp>
          <p:nvGrpSpPr>
            <p:cNvPr id="131" name="Group 130"/>
            <p:cNvGrpSpPr/>
            <p:nvPr/>
          </p:nvGrpSpPr>
          <p:grpSpPr>
            <a:xfrm>
              <a:off x="6216618" y="3028345"/>
              <a:ext cx="2211227" cy="1486146"/>
              <a:chOff x="3808412" y="3738997"/>
              <a:chExt cx="2211227" cy="1486146"/>
            </a:xfrm>
          </p:grpSpPr>
          <p:sp>
            <p:nvSpPr>
              <p:cNvPr id="132" name="Rounded Rectangle 131"/>
              <p:cNvSpPr/>
              <p:nvPr/>
            </p:nvSpPr>
            <p:spPr bwMode="auto">
              <a:xfrm>
                <a:off x="38084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3" name="Picture 1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sp>
          <p:nvSpPr>
            <p:cNvPr id="143" name="TextBox 142"/>
            <p:cNvSpPr txBox="1"/>
            <p:nvPr/>
          </p:nvSpPr>
          <p:spPr>
            <a:xfrm>
              <a:off x="6391945" y="3895182"/>
              <a:ext cx="1869627" cy="517065"/>
            </a:xfrm>
            <a:prstGeom prst="rect">
              <a:avLst/>
            </a:prstGeom>
            <a:noFill/>
          </p:spPr>
          <p:txBody>
            <a:bodyPr wrap="square" lIns="0" tIns="0" rIns="0" bIns="0" rtlCol="0">
              <a:spAutoFit/>
            </a:bodyPr>
            <a:lstStyle/>
            <a:p>
              <a:pPr>
                <a:lnSpc>
                  <a:spcPct val="80000"/>
                </a:lnSpc>
                <a:buSzPct val="80000"/>
              </a:pPr>
              <a:r>
                <a:rPr lang="en-US" dirty="0">
                  <a:gradFill>
                    <a:gsLst>
                      <a:gs pos="0">
                        <a:srgbClr val="FFFFFF"/>
                      </a:gs>
                      <a:gs pos="100000">
                        <a:srgbClr val="FFFFFF"/>
                      </a:gs>
                    </a:gsLst>
                    <a:lin ang="5400000" scaled="0"/>
                  </a:gradFill>
                </a:rPr>
                <a:t>12GB Cache</a:t>
              </a:r>
            </a:p>
            <a:p>
              <a:pPr>
                <a:lnSpc>
                  <a:spcPct val="80000"/>
                </a:lnSpc>
                <a:buSzPct val="80000"/>
              </a:pPr>
              <a:r>
                <a:rPr lang="en-US" sz="1800" dirty="0">
                  <a:gradFill>
                    <a:gsLst>
                      <a:gs pos="0">
                        <a:srgbClr val="FFFFFF"/>
                      </a:gs>
                      <a:gs pos="100000">
                        <a:srgbClr val="FFFFFF"/>
                      </a:gs>
                    </a:gsLst>
                    <a:lin ang="5400000" scaled="0"/>
                  </a:gradFill>
                </a:rPr>
                <a:t>Worker Role</a:t>
              </a:r>
            </a:p>
          </p:txBody>
        </p:sp>
      </p:grpSp>
      <p:grpSp>
        <p:nvGrpSpPr>
          <p:cNvPr id="14" name="Group 13"/>
          <p:cNvGrpSpPr/>
          <p:nvPr/>
        </p:nvGrpSpPr>
        <p:grpSpPr>
          <a:xfrm>
            <a:off x="2540230" y="5652132"/>
            <a:ext cx="7645400" cy="914096"/>
            <a:chOff x="2540230" y="5754872"/>
            <a:chExt cx="7645400" cy="914096"/>
          </a:xfrm>
        </p:grpSpPr>
        <p:sp>
          <p:nvSpPr>
            <p:cNvPr id="146" name="Rectangle 145"/>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7" name="TextBox 146"/>
            <p:cNvSpPr txBox="1"/>
            <p:nvPr/>
          </p:nvSpPr>
          <p:spPr>
            <a:xfrm>
              <a:off x="9195030" y="5754872"/>
              <a:ext cx="990600" cy="914096"/>
            </a:xfrm>
            <a:prstGeom prst="rect">
              <a:avLst/>
            </a:prstGeom>
            <a:noFill/>
          </p:spPr>
          <p:txBody>
            <a:bodyPr wrap="square" lIns="0" tIns="0" rIns="0" bIns="0" rtlCol="0">
              <a:spAutoFit/>
            </a:bodyPr>
            <a:lstStyle/>
            <a:p>
              <a:pPr algn="ctr">
                <a:lnSpc>
                  <a:spcPct val="90000"/>
                </a:lnSpc>
                <a:spcBef>
                  <a:spcPct val="20000"/>
                </a:spcBef>
                <a:buSzPct val="80000"/>
              </a:pPr>
              <a:r>
                <a:rPr lang="en-US" sz="6600" dirty="0" smtClean="0">
                  <a:solidFill>
                    <a:srgbClr val="5F5F5F">
                      <a:alpha val="99000"/>
                    </a:srgbClr>
                  </a:solidFill>
                  <a:latin typeface="Segoe UI Light" pitchFamily="34" charset="0"/>
                </a:rPr>
                <a:t>4</a:t>
              </a:r>
              <a:endParaRPr lang="en-US" sz="6600" dirty="0">
                <a:solidFill>
                  <a:srgbClr val="5F5F5F">
                    <a:alpha val="99000"/>
                  </a:srgbClr>
                </a:solidFill>
                <a:latin typeface="Segoe UI Light" pitchFamily="34" charset="0"/>
              </a:endParaRPr>
            </a:p>
          </p:txBody>
        </p:sp>
        <p:sp>
          <p:nvSpPr>
            <p:cNvPr id="148" name="Rectangle 147"/>
            <p:cNvSpPr/>
            <p:nvPr/>
          </p:nvSpPr>
          <p:spPr bwMode="auto">
            <a:xfrm>
              <a:off x="2543998" y="6093146"/>
              <a:ext cx="2705335"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37" name="Group 36"/>
          <p:cNvGrpSpPr/>
          <p:nvPr/>
        </p:nvGrpSpPr>
        <p:grpSpPr>
          <a:xfrm>
            <a:off x="1415390" y="3028345"/>
            <a:ext cx="2211227" cy="1486146"/>
            <a:chOff x="3854418" y="3028345"/>
            <a:chExt cx="2211227" cy="1486146"/>
          </a:xfrm>
        </p:grpSpPr>
        <p:grpSp>
          <p:nvGrpSpPr>
            <p:cNvPr id="38" name="Group 37"/>
            <p:cNvGrpSpPr/>
            <p:nvPr/>
          </p:nvGrpSpPr>
          <p:grpSpPr>
            <a:xfrm>
              <a:off x="3854418" y="3028345"/>
              <a:ext cx="2211227" cy="1486146"/>
              <a:chOff x="1446212" y="3738997"/>
              <a:chExt cx="2211227" cy="1486146"/>
            </a:xfrm>
          </p:grpSpPr>
          <p:sp>
            <p:nvSpPr>
              <p:cNvPr id="40" name="Rounded Rectangle 39"/>
              <p:cNvSpPr/>
              <p:nvPr/>
            </p:nvSpPr>
            <p:spPr bwMode="auto">
              <a:xfrm>
                <a:off x="14462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1" name="Picture 4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sp>
          <p:nvSpPr>
            <p:cNvPr id="39" name="TextBox 38"/>
            <p:cNvSpPr txBox="1"/>
            <p:nvPr/>
          </p:nvSpPr>
          <p:spPr>
            <a:xfrm>
              <a:off x="4034171" y="3895182"/>
              <a:ext cx="1869627" cy="517065"/>
            </a:xfrm>
            <a:prstGeom prst="rect">
              <a:avLst/>
            </a:prstGeom>
            <a:noFill/>
          </p:spPr>
          <p:txBody>
            <a:bodyPr wrap="square" lIns="0" tIns="0" rIns="0" bIns="0" rtlCol="0">
              <a:spAutoFit/>
            </a:bodyPr>
            <a:lstStyle/>
            <a:p>
              <a:pPr>
                <a:lnSpc>
                  <a:spcPct val="80000"/>
                </a:lnSpc>
                <a:buSzPct val="80000"/>
              </a:pPr>
              <a:r>
                <a:rPr lang="en-US" dirty="0" smtClean="0">
                  <a:gradFill>
                    <a:gsLst>
                      <a:gs pos="0">
                        <a:srgbClr val="FFFFFF"/>
                      </a:gs>
                      <a:gs pos="100000">
                        <a:srgbClr val="FFFFFF"/>
                      </a:gs>
                    </a:gsLst>
                    <a:lin ang="5400000" scaled="0"/>
                  </a:gradFill>
                </a:rPr>
                <a:t>12GB Cache</a:t>
              </a:r>
            </a:p>
            <a:p>
              <a:pPr>
                <a:lnSpc>
                  <a:spcPct val="80000"/>
                </a:lnSpc>
                <a:buSzPct val="80000"/>
              </a:pPr>
              <a:r>
                <a:rPr lang="en-US" sz="1800" dirty="0" smtClean="0">
                  <a:gradFill>
                    <a:gsLst>
                      <a:gs pos="0">
                        <a:srgbClr val="FFFFFF"/>
                      </a:gs>
                      <a:gs pos="100000">
                        <a:srgbClr val="FFFFFF"/>
                      </a:gs>
                    </a:gsLst>
                    <a:lin ang="5400000" scaled="0"/>
                  </a:gradFill>
                </a:rPr>
                <a:t>Worker Role</a:t>
              </a:r>
              <a:endParaRPr lang="en-US" sz="1800" dirty="0">
                <a:gradFill>
                  <a:gsLst>
                    <a:gs pos="0">
                      <a:srgbClr val="FFFFFF"/>
                    </a:gs>
                    <a:gs pos="100000">
                      <a:srgbClr val="FFFFFF"/>
                    </a:gs>
                  </a:gsLst>
                  <a:lin ang="5400000" scaled="0"/>
                </a:gradFill>
              </a:endParaRPr>
            </a:p>
          </p:txBody>
        </p:sp>
      </p:grpSp>
      <p:grpSp>
        <p:nvGrpSpPr>
          <p:cNvPr id="42" name="Group 41"/>
          <p:cNvGrpSpPr/>
          <p:nvPr/>
        </p:nvGrpSpPr>
        <p:grpSpPr>
          <a:xfrm>
            <a:off x="8516546" y="3028345"/>
            <a:ext cx="2211227" cy="1486146"/>
            <a:chOff x="6216618" y="3028345"/>
            <a:chExt cx="2211227" cy="1486146"/>
          </a:xfrm>
        </p:grpSpPr>
        <p:grpSp>
          <p:nvGrpSpPr>
            <p:cNvPr id="43" name="Group 42"/>
            <p:cNvGrpSpPr/>
            <p:nvPr/>
          </p:nvGrpSpPr>
          <p:grpSpPr>
            <a:xfrm>
              <a:off x="6216618" y="3028345"/>
              <a:ext cx="2211227" cy="1486146"/>
              <a:chOff x="3808412" y="3738997"/>
              <a:chExt cx="2211227" cy="1486146"/>
            </a:xfrm>
          </p:grpSpPr>
          <p:sp>
            <p:nvSpPr>
              <p:cNvPr id="45" name="Rounded Rectangle 44"/>
              <p:cNvSpPr/>
              <p:nvPr/>
            </p:nvSpPr>
            <p:spPr bwMode="auto">
              <a:xfrm>
                <a:off x="38084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6" name="Picture 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sp>
          <p:nvSpPr>
            <p:cNvPr id="44" name="TextBox 43"/>
            <p:cNvSpPr txBox="1"/>
            <p:nvPr/>
          </p:nvSpPr>
          <p:spPr>
            <a:xfrm>
              <a:off x="6391945" y="3895182"/>
              <a:ext cx="1869627" cy="517065"/>
            </a:xfrm>
            <a:prstGeom prst="rect">
              <a:avLst/>
            </a:prstGeom>
            <a:noFill/>
          </p:spPr>
          <p:txBody>
            <a:bodyPr wrap="square" lIns="0" tIns="0" rIns="0" bIns="0" rtlCol="0">
              <a:spAutoFit/>
            </a:bodyPr>
            <a:lstStyle/>
            <a:p>
              <a:pPr>
                <a:lnSpc>
                  <a:spcPct val="80000"/>
                </a:lnSpc>
                <a:buSzPct val="80000"/>
              </a:pPr>
              <a:r>
                <a:rPr lang="en-US" dirty="0">
                  <a:gradFill>
                    <a:gsLst>
                      <a:gs pos="0">
                        <a:srgbClr val="FFFFFF"/>
                      </a:gs>
                      <a:gs pos="100000">
                        <a:srgbClr val="FFFFFF"/>
                      </a:gs>
                    </a:gsLst>
                    <a:lin ang="5400000" scaled="0"/>
                  </a:gradFill>
                </a:rPr>
                <a:t>12GB Cache</a:t>
              </a:r>
            </a:p>
            <a:p>
              <a:pPr>
                <a:lnSpc>
                  <a:spcPct val="80000"/>
                </a:lnSpc>
                <a:buSzPct val="80000"/>
              </a:pPr>
              <a:r>
                <a:rPr lang="en-US" sz="1800" dirty="0">
                  <a:gradFill>
                    <a:gsLst>
                      <a:gs pos="0">
                        <a:srgbClr val="FFFFFF"/>
                      </a:gs>
                      <a:gs pos="100000">
                        <a:srgbClr val="FFFFFF"/>
                      </a:gs>
                    </a:gsLst>
                    <a:lin ang="5400000" scaled="0"/>
                  </a:gradFill>
                </a:rPr>
                <a:t>Worker Role</a:t>
              </a:r>
            </a:p>
          </p:txBody>
        </p:sp>
      </p:grpSp>
      <p:sp>
        <p:nvSpPr>
          <p:cNvPr id="47" name="TextBox 46"/>
          <p:cNvSpPr txBox="1"/>
          <p:nvPr/>
        </p:nvSpPr>
        <p:spPr>
          <a:xfrm>
            <a:off x="3472839" y="4733326"/>
            <a:ext cx="5340302" cy="393954"/>
          </a:xfrm>
          <a:prstGeom prst="rect">
            <a:avLst/>
          </a:prstGeom>
          <a:noFill/>
        </p:spPr>
        <p:txBody>
          <a:bodyPr wrap="square" lIns="0" tIns="0" rIns="0" bIns="0" rtlCol="0">
            <a:spAutoFit/>
          </a:bodyPr>
          <a:lstStyle/>
          <a:p>
            <a:pPr algn="ctr">
              <a:lnSpc>
                <a:spcPct val="80000"/>
              </a:lnSpc>
              <a:buSzPct val="80000"/>
            </a:pPr>
            <a:r>
              <a:rPr lang="en-US" sz="3200" dirty="0">
                <a:solidFill>
                  <a:srgbClr val="5F5F5F">
                    <a:alpha val="99000"/>
                  </a:srgbClr>
                </a:solidFill>
                <a:latin typeface="Segoe UI Light"/>
              </a:rPr>
              <a:t>48GB Distributed Cache</a:t>
            </a:r>
          </a:p>
        </p:txBody>
      </p:sp>
      <p:sp>
        <p:nvSpPr>
          <p:cNvPr id="48" name="Rectangle 47"/>
          <p:cNvSpPr/>
          <p:nvPr/>
        </p:nvSpPr>
        <p:spPr bwMode="auto">
          <a:xfrm>
            <a:off x="5238090" y="5837953"/>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0436999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1250"/>
                                        <p:tgtEl>
                                          <p:spTgt spid="37"/>
                                        </p:tgtEl>
                                        <p:attrNameLst>
                                          <p:attrName>ppt_x</p:attrName>
                                        </p:attrNameLst>
                                      </p:cBhvr>
                                      <p:tavLst>
                                        <p:tav tm="0">
                                          <p:val>
                                            <p:strVal val="#ppt_x+#ppt_w*1.125000"/>
                                          </p:val>
                                        </p:tav>
                                        <p:tav tm="100000">
                                          <p:val>
                                            <p:strVal val="#ppt_x"/>
                                          </p:val>
                                        </p:tav>
                                      </p:tavLst>
                                    </p:anim>
                                    <p:animEffect transition="in" filter="wipe(left)">
                                      <p:cBhvr>
                                        <p:cTn id="8" dur="1250"/>
                                        <p:tgtEl>
                                          <p:spTgt spid="37"/>
                                        </p:tgtEl>
                                      </p:cBhvr>
                                    </p:animEffect>
                                  </p:childTnLst>
                                </p:cTn>
                              </p:par>
                              <p:par>
                                <p:cTn id="9" presetID="12" presetClass="entr" presetSubtype="8"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1250"/>
                                        <p:tgtEl>
                                          <p:spTgt spid="42"/>
                                        </p:tgtEl>
                                        <p:attrNameLst>
                                          <p:attrName>ppt_x</p:attrName>
                                        </p:attrNameLst>
                                      </p:cBhvr>
                                      <p:tavLst>
                                        <p:tav tm="0">
                                          <p:val>
                                            <p:strVal val="#ppt_x-#ppt_w*1.125000"/>
                                          </p:val>
                                        </p:tav>
                                        <p:tav tm="100000">
                                          <p:val>
                                            <p:strVal val="#ppt_x"/>
                                          </p:val>
                                        </p:tav>
                                      </p:tavLst>
                                    </p:anim>
                                    <p:animEffect transition="in" filter="wipe(right)">
                                      <p:cBhvr>
                                        <p:cTn id="12" dur="1250"/>
                                        <p:tgtEl>
                                          <p:spTgt spid="42"/>
                                        </p:tgtEl>
                                      </p:cBhvr>
                                    </p:animEffect>
                                  </p:childTnLst>
                                </p:cTn>
                              </p:par>
                            </p:childTnLst>
                          </p:cTn>
                        </p:par>
                        <p:par>
                          <p:cTn id="13" fill="hold">
                            <p:stCondLst>
                              <p:cond delay="1250"/>
                            </p:stCondLst>
                            <p:childTnLst>
                              <p:par>
                                <p:cTn id="14" presetID="10" presetClass="exit" presetSubtype="0" fill="hold" grpId="0" nodeType="afterEffect">
                                  <p:stCondLst>
                                    <p:cond delay="0"/>
                                  </p:stCondLst>
                                  <p:childTnLst>
                                    <p:animEffect transition="out" filter="fade">
                                      <p:cBhvr>
                                        <p:cTn id="15" dur="500"/>
                                        <p:tgtEl>
                                          <p:spTgt spid="83"/>
                                        </p:tgtEl>
                                      </p:cBhvr>
                                    </p:animEffect>
                                    <p:set>
                                      <p:cBhvr>
                                        <p:cTn id="16" dur="1" fill="hold">
                                          <p:stCondLst>
                                            <p:cond delay="499"/>
                                          </p:stCondLst>
                                        </p:cTn>
                                        <p:tgtEl>
                                          <p:spTgt spid="83"/>
                                        </p:tgtEl>
                                        <p:attrNameLst>
                                          <p:attrName>style.visibility</p:attrName>
                                        </p:attrNameLst>
                                      </p:cBhvr>
                                      <p:to>
                                        <p:strVal val="hidden"/>
                                      </p:to>
                                    </p:set>
                                  </p:childTnLst>
                                </p:cTn>
                              </p:par>
                            </p:childTnLst>
                          </p:cTn>
                        </p:par>
                        <p:par>
                          <p:cTn id="17" fill="hold">
                            <p:stCondLst>
                              <p:cond delay="1750"/>
                            </p:stCondLst>
                            <p:childTnLst>
                              <p:par>
                                <p:cTn id="18" presetID="10" presetClass="entr" presetSubtype="0" fill="hold" grpId="0" nodeType="after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fade">
                                      <p:cBhvr>
                                        <p:cTn id="2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4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381850" y="1958785"/>
            <a:ext cx="3208438" cy="3208438"/>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Identity</a:t>
            </a:r>
            <a:endParaRPr dirty="0">
              <a:solidFill>
                <a:srgbClr val="5F5F5F">
                  <a:alpha val="99000"/>
                </a:srgbClr>
              </a:solidFill>
            </a:endParaRPr>
          </a:p>
        </p:txBody>
      </p:sp>
      <p:sp>
        <p:nvSpPr>
          <p:cNvPr id="7" name="Content Placeholder 2"/>
          <p:cNvSpPr txBox="1">
            <a:spLocks/>
          </p:cNvSpPr>
          <p:nvPr/>
        </p:nvSpPr>
        <p:spPr>
          <a:xfrm>
            <a:off x="4686445" y="3286125"/>
            <a:ext cx="6380162" cy="169892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Integrate with enterprise identity</a:t>
            </a:r>
          </a:p>
          <a:p>
            <a:pPr marL="3175" indent="0">
              <a:lnSpc>
                <a:spcPct val="100000"/>
              </a:lnSpc>
              <a:buFont typeface="Arial" pitchFamily="34" charset="0"/>
              <a:buNone/>
            </a:pPr>
            <a:r>
              <a:rPr lang="en-US" sz="2400" dirty="0">
                <a:solidFill>
                  <a:srgbClr val="5F5F5F">
                    <a:alpha val="99000"/>
                  </a:srgbClr>
                </a:solidFill>
                <a:latin typeface="Segoe UI"/>
              </a:rPr>
              <a:t>Enable single sign-on within your apps</a:t>
            </a:r>
          </a:p>
          <a:p>
            <a:pPr marL="3175" indent="0">
              <a:lnSpc>
                <a:spcPct val="100000"/>
              </a:lnSpc>
              <a:buFont typeface="Arial" pitchFamily="34" charset="0"/>
              <a:buNone/>
            </a:pPr>
            <a:r>
              <a:rPr lang="en-US" sz="2400" dirty="0">
                <a:solidFill>
                  <a:srgbClr val="5F5F5F">
                    <a:alpha val="99000"/>
                  </a:srgbClr>
                </a:solidFill>
                <a:latin typeface="Segoe UI"/>
              </a:rPr>
              <a:t>Enterprise Graph REST API</a:t>
            </a:r>
          </a:p>
          <a:p>
            <a:pPr marL="3175" indent="0">
              <a:lnSpc>
                <a:spcPct val="100000"/>
              </a:lnSpc>
              <a:buFont typeface="Arial" pitchFamily="34" charset="0"/>
              <a:buNone/>
            </a:pPr>
            <a:r>
              <a:rPr lang="en-US" sz="2400" dirty="0">
                <a:solidFill>
                  <a:srgbClr val="5F5F5F">
                    <a:alpha val="99000"/>
                  </a:srgbClr>
                </a:solidFill>
                <a:latin typeface="Segoe UI"/>
              </a:rPr>
              <a:t>93% of Fortune 1000 use Active Directory</a:t>
            </a:r>
          </a:p>
        </p:txBody>
      </p:sp>
    </p:spTree>
    <p:extLst>
      <p:ext uri="{BB962C8B-B14F-4D97-AF65-F5344CB8AC3E}">
        <p14:creationId xmlns:p14="http://schemas.microsoft.com/office/powerpoint/2010/main" val="30842800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25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25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250"/>
                                        <p:tgtEl>
                                          <p:spTgt spid="7">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25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fade">
                                      <p:cBhvr>
                                        <p:cTn id="27" dur="25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413473" y="2060513"/>
            <a:ext cx="2892488" cy="2892488"/>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Service </a:t>
            </a:r>
            <a:r>
              <a:rPr dirty="0">
                <a:solidFill>
                  <a:srgbClr val="5F5F5F">
                    <a:alpha val="99000"/>
                  </a:srgbClr>
                </a:solidFill>
              </a:rPr>
              <a:t>bus</a:t>
            </a:r>
          </a:p>
        </p:txBody>
      </p:sp>
      <p:sp>
        <p:nvSpPr>
          <p:cNvPr id="7"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Secure messaging and relay capabilities</a:t>
            </a:r>
          </a:p>
          <a:p>
            <a:pPr marL="3175" indent="0">
              <a:lnSpc>
                <a:spcPct val="100000"/>
              </a:lnSpc>
              <a:buFont typeface="Arial" pitchFamily="34" charset="0"/>
              <a:buNone/>
            </a:pPr>
            <a:r>
              <a:rPr lang="en-US" sz="2400" dirty="0">
                <a:solidFill>
                  <a:srgbClr val="5F5F5F">
                    <a:alpha val="99000"/>
                  </a:srgbClr>
                </a:solidFill>
                <a:latin typeface="Segoe UI"/>
              </a:rPr>
              <a:t>Easily build hybrid apps</a:t>
            </a:r>
          </a:p>
          <a:p>
            <a:pPr marL="3175" indent="0">
              <a:lnSpc>
                <a:spcPct val="100000"/>
              </a:lnSpc>
              <a:buFont typeface="Arial" pitchFamily="34" charset="0"/>
              <a:buNone/>
            </a:pPr>
            <a:r>
              <a:rPr lang="en-US" sz="2400" dirty="0">
                <a:solidFill>
                  <a:srgbClr val="5F5F5F">
                    <a:alpha val="99000"/>
                  </a:srgbClr>
                </a:solidFill>
                <a:latin typeface="Segoe UI"/>
              </a:rPr>
              <a:t>Enable loosely coupled solutions</a:t>
            </a:r>
          </a:p>
        </p:txBody>
      </p:sp>
    </p:spTree>
    <p:extLst>
      <p:ext uri="{BB962C8B-B14F-4D97-AF65-F5344CB8AC3E}">
        <p14:creationId xmlns:p14="http://schemas.microsoft.com/office/powerpoint/2010/main" val="10240045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25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25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25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933825" y="953994"/>
            <a:ext cx="7791199" cy="1962622"/>
            <a:chOff x="3933825" y="953994"/>
            <a:chExt cx="7791199" cy="1962622"/>
          </a:xfrm>
        </p:grpSpPr>
        <p:sp>
          <p:nvSpPr>
            <p:cNvPr id="4" name="Rounded Rectangle 3"/>
            <p:cNvSpPr/>
            <p:nvPr/>
          </p:nvSpPr>
          <p:spPr bwMode="auto">
            <a:xfrm>
              <a:off x="3933825" y="953994"/>
              <a:ext cx="7791199" cy="1962622"/>
            </a:xfrm>
            <a:prstGeom prst="roundRect">
              <a:avLst>
                <a:gd name="adj" fmla="val 7482"/>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0" name="TextBox 29"/>
            <p:cNvSpPr txBox="1"/>
            <p:nvPr/>
          </p:nvSpPr>
          <p:spPr>
            <a:xfrm>
              <a:off x="4098581" y="1093367"/>
              <a:ext cx="2615878" cy="221599"/>
            </a:xfrm>
            <a:prstGeom prst="rect">
              <a:avLst/>
            </a:prstGeom>
            <a:noFill/>
          </p:spPr>
          <p:txBody>
            <a:bodyPr wrap="square" lIns="0" tIns="0" rIns="0" bIns="0" rtlCol="0">
              <a:spAutoFit/>
            </a:bodyPr>
            <a:lstStyle/>
            <a:p>
              <a:pPr>
                <a:lnSpc>
                  <a:spcPct val="80000"/>
                </a:lnSpc>
                <a:buSzPct val="80000"/>
              </a:pPr>
              <a:r>
                <a:rPr lang="en-US" sz="1800" dirty="0" smtClean="0">
                  <a:gradFill>
                    <a:gsLst>
                      <a:gs pos="0">
                        <a:srgbClr val="FFFFFF"/>
                      </a:gs>
                      <a:gs pos="100000">
                        <a:srgbClr val="FFFFFF"/>
                      </a:gs>
                    </a:gsLst>
                    <a:lin ang="5400000" scaled="0"/>
                  </a:gradFill>
                </a:rPr>
                <a:t>Windows Azure</a:t>
              </a:r>
              <a:endParaRPr lang="en-US" sz="1800" dirty="0">
                <a:gradFill>
                  <a:gsLst>
                    <a:gs pos="0">
                      <a:srgbClr val="FFFFFF"/>
                    </a:gs>
                    <a:gs pos="100000">
                      <a:srgbClr val="FFFFFF"/>
                    </a:gs>
                  </a:gsLst>
                  <a:lin ang="5400000" scaled="0"/>
                </a:gradFill>
              </a:endParaRPr>
            </a:p>
          </p:txBody>
        </p:sp>
        <p:grpSp>
          <p:nvGrpSpPr>
            <p:cNvPr id="38" name="Group 37"/>
            <p:cNvGrpSpPr/>
            <p:nvPr/>
          </p:nvGrpSpPr>
          <p:grpSpPr>
            <a:xfrm>
              <a:off x="7247248" y="1440301"/>
              <a:ext cx="4281055" cy="1251732"/>
              <a:chOff x="3093834" y="4675909"/>
              <a:chExt cx="4281055" cy="1251732"/>
            </a:xfrm>
          </p:grpSpPr>
          <p:sp>
            <p:nvSpPr>
              <p:cNvPr id="39" name="Rectangle 38"/>
              <p:cNvSpPr/>
              <p:nvPr/>
            </p:nvSpPr>
            <p:spPr bwMode="auto">
              <a:xfrm>
                <a:off x="3093834" y="4675909"/>
                <a:ext cx="4281055" cy="12517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0" name="TextBox 39"/>
              <p:cNvSpPr txBox="1"/>
              <p:nvPr/>
            </p:nvSpPr>
            <p:spPr>
              <a:xfrm>
                <a:off x="4199540" y="5173345"/>
                <a:ext cx="2840863" cy="295466"/>
              </a:xfrm>
              <a:prstGeom prst="rect">
                <a:avLst/>
              </a:prstGeom>
              <a:noFill/>
            </p:spPr>
            <p:txBody>
              <a:bodyPr wrap="square" lIns="0" tIns="0" rIns="0" bIns="0" rtlCol="0">
                <a:spAutoFit/>
              </a:bodyPr>
              <a:lstStyle/>
              <a:p>
                <a:pPr>
                  <a:lnSpc>
                    <a:spcPct val="80000"/>
                  </a:lnSpc>
                  <a:buSzPct val="80000"/>
                </a:pPr>
                <a:r>
                  <a:rPr lang="en-US" dirty="0" smtClean="0">
                    <a:gradFill>
                      <a:gsLst>
                        <a:gs pos="0">
                          <a:srgbClr val="FFFFFF"/>
                        </a:gs>
                        <a:gs pos="100000">
                          <a:srgbClr val="FFFFFF"/>
                        </a:gs>
                      </a:gsLst>
                      <a:lin ang="5400000" scaled="0"/>
                    </a:gradFill>
                  </a:rPr>
                  <a:t>Service bus relay</a:t>
                </a:r>
                <a:endParaRPr lang="en-US" dirty="0">
                  <a:gradFill>
                    <a:gsLst>
                      <a:gs pos="0">
                        <a:srgbClr val="FFFFFF"/>
                      </a:gs>
                      <a:gs pos="100000">
                        <a:srgbClr val="FFFFFF"/>
                      </a:gs>
                    </a:gsLst>
                    <a:lin ang="5400000" scaled="0"/>
                  </a:gradFill>
                </a:endParaRPr>
              </a:p>
            </p:txBody>
          </p:sp>
          <p:pic>
            <p:nvPicPr>
              <p:cNvPr id="41" name="Picture 40"/>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142102" y="4797948"/>
                <a:ext cx="1025838" cy="1025838"/>
              </a:xfrm>
              <a:prstGeom prst="rect">
                <a:avLst/>
              </a:prstGeom>
            </p:spPr>
          </p:pic>
        </p:grpSp>
        <p:sp>
          <p:nvSpPr>
            <p:cNvPr id="31" name="Rounded Rectangle 30"/>
            <p:cNvSpPr/>
            <p:nvPr/>
          </p:nvSpPr>
          <p:spPr bwMode="auto">
            <a:xfrm>
              <a:off x="4480345" y="1440301"/>
              <a:ext cx="2197362" cy="1251732"/>
            </a:xfrm>
            <a:prstGeom prst="roundRect">
              <a:avLst>
                <a:gd name="adj" fmla="val 399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120650" indent="-120650" defTabSz="914099" fontAlgn="base">
                <a:spcBef>
                  <a:spcPct val="0"/>
                </a:spcBef>
                <a:spcAft>
                  <a:spcPct val="0"/>
                </a:spcAft>
              </a:pPr>
              <a:r>
                <a:rPr lang="en-US" dirty="0" smtClean="0">
                  <a:gradFill>
                    <a:gsLst>
                      <a:gs pos="0">
                        <a:srgbClr val="FFFFFF"/>
                      </a:gs>
                      <a:gs pos="100000">
                        <a:srgbClr val="FFFFFF"/>
                      </a:gs>
                    </a:gsLst>
                    <a:lin ang="5400000" scaled="0"/>
                  </a:gradFill>
                </a:rPr>
                <a:t>	</a:t>
              </a:r>
              <a:r>
                <a:rPr lang="en-US" dirty="0">
                  <a:gradFill>
                    <a:gsLst>
                      <a:gs pos="0">
                        <a:srgbClr val="FFFFFF"/>
                      </a:gs>
                      <a:gs pos="100000">
                        <a:srgbClr val="FFFFFF"/>
                      </a:gs>
                    </a:gsLst>
                    <a:lin ang="5400000" scaled="0"/>
                  </a:gradFill>
                </a:rPr>
                <a:t>C</a:t>
              </a:r>
              <a:r>
                <a:rPr lang="en-US" dirty="0" smtClean="0">
                  <a:gradFill>
                    <a:gsLst>
                      <a:gs pos="0">
                        <a:srgbClr val="FFFFFF"/>
                      </a:gs>
                      <a:gs pos="100000">
                        <a:srgbClr val="FFFFFF"/>
                      </a:gs>
                    </a:gsLst>
                    <a:lin ang="5400000" scaled="0"/>
                  </a:gradFill>
                </a:rPr>
                <a:t>loud </a:t>
              </a:r>
              <a:r>
                <a:rPr lang="en-US" dirty="0">
                  <a:gradFill>
                    <a:gsLst>
                      <a:gs pos="0">
                        <a:srgbClr val="FFFFFF"/>
                      </a:gs>
                      <a:gs pos="100000">
                        <a:srgbClr val="FFFFFF"/>
                      </a:gs>
                    </a:gsLst>
                    <a:lin ang="5400000" scaled="0"/>
                  </a:gradFill>
                </a:rPr>
                <a:t>a</a:t>
              </a:r>
              <a:r>
                <a:rPr lang="en-US" dirty="0" smtClean="0">
                  <a:gradFill>
                    <a:gsLst>
                      <a:gs pos="0">
                        <a:srgbClr val="FFFFFF"/>
                      </a:gs>
                      <a:gs pos="100000">
                        <a:srgbClr val="FFFFFF"/>
                      </a:gs>
                    </a:gsLst>
                    <a:lin ang="5400000" scaled="0"/>
                  </a:gradFill>
                </a:rPr>
                <a:t>pplication</a:t>
              </a:r>
            </a:p>
          </p:txBody>
        </p:sp>
      </p:grpSp>
      <p:sp>
        <p:nvSpPr>
          <p:cNvPr id="42" name="Down Arrow 41"/>
          <p:cNvSpPr/>
          <p:nvPr/>
        </p:nvSpPr>
        <p:spPr bwMode="auto">
          <a:xfrm rot="16200000">
            <a:off x="3377797" y="1217047"/>
            <a:ext cx="480736" cy="1630523"/>
          </a:xfrm>
          <a:prstGeom prst="downArrow">
            <a:avLst>
              <a:gd name="adj1" fmla="val 42122"/>
              <a:gd name="adj2" fmla="val 62085"/>
            </a:avLst>
          </a:prstGeom>
          <a:solidFill>
            <a:schemeClr val="tx1">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5" name="Group 4"/>
          <p:cNvGrpSpPr/>
          <p:nvPr/>
        </p:nvGrpSpPr>
        <p:grpSpPr>
          <a:xfrm>
            <a:off x="4367099" y="3379209"/>
            <a:ext cx="2524447" cy="737755"/>
            <a:chOff x="4367099" y="3379209"/>
            <a:chExt cx="2524447" cy="737755"/>
          </a:xfrm>
        </p:grpSpPr>
        <p:pic>
          <p:nvPicPr>
            <p:cNvPr id="25" name="Picture 2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367099" y="3379209"/>
              <a:ext cx="737755" cy="737755"/>
            </a:xfrm>
            <a:prstGeom prst="rect">
              <a:avLst/>
            </a:prstGeom>
          </p:spPr>
        </p:pic>
        <p:sp>
          <p:nvSpPr>
            <p:cNvPr id="32" name="TextBox 31"/>
            <p:cNvSpPr txBox="1"/>
            <p:nvPr/>
          </p:nvSpPr>
          <p:spPr>
            <a:xfrm>
              <a:off x="5248252" y="3651932"/>
              <a:ext cx="1643294" cy="246221"/>
            </a:xfrm>
            <a:prstGeom prst="rect">
              <a:avLst/>
            </a:prstGeom>
            <a:noFill/>
          </p:spPr>
          <p:txBody>
            <a:bodyPr wrap="square" lIns="0" tIns="0" rIns="0" bIns="0" rtlCol="0">
              <a:spAutoFit/>
            </a:bodyPr>
            <a:lstStyle/>
            <a:p>
              <a:pPr>
                <a:lnSpc>
                  <a:spcPct val="80000"/>
                </a:lnSpc>
                <a:buSzPct val="80000"/>
              </a:pPr>
              <a:r>
                <a:rPr lang="en-US" sz="2000" dirty="0" smtClean="0">
                  <a:gradFill>
                    <a:gsLst>
                      <a:gs pos="0">
                        <a:srgbClr val="FFFFFF"/>
                      </a:gs>
                      <a:gs pos="100000">
                        <a:srgbClr val="FFFFFF"/>
                      </a:gs>
                    </a:gsLst>
                    <a:lin ang="5400000" scaled="0"/>
                  </a:gradFill>
                </a:rPr>
                <a:t>Internet</a:t>
              </a:r>
              <a:endParaRPr lang="en-US" sz="2000" dirty="0">
                <a:gradFill>
                  <a:gsLst>
                    <a:gs pos="0">
                      <a:srgbClr val="FFFFFF"/>
                    </a:gs>
                    <a:gs pos="100000">
                      <a:srgbClr val="FFFFFF"/>
                    </a:gs>
                  </a:gsLst>
                  <a:lin ang="5400000" scaled="0"/>
                </a:gradFill>
              </a:endParaRPr>
            </a:p>
          </p:txBody>
        </p:sp>
      </p:grpSp>
      <p:sp>
        <p:nvSpPr>
          <p:cNvPr id="27" name="Down Arrow 26"/>
          <p:cNvSpPr/>
          <p:nvPr/>
        </p:nvSpPr>
        <p:spPr bwMode="auto">
          <a:xfrm rot="16200000">
            <a:off x="6722111" y="1745110"/>
            <a:ext cx="480736" cy="569540"/>
          </a:xfrm>
          <a:prstGeom prst="downArrow">
            <a:avLst>
              <a:gd name="adj1" fmla="val 42122"/>
              <a:gd name="adj2" fmla="val 62085"/>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9" name="Down Arrow 28"/>
          <p:cNvSpPr/>
          <p:nvPr/>
        </p:nvSpPr>
        <p:spPr bwMode="auto">
          <a:xfrm rot="10800000">
            <a:off x="9985951" y="2800348"/>
            <a:ext cx="480736" cy="2238376"/>
          </a:xfrm>
          <a:prstGeom prst="downArrow">
            <a:avLst>
              <a:gd name="adj1" fmla="val 42122"/>
              <a:gd name="adj2" fmla="val 62085"/>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 name="Group 1"/>
          <p:cNvGrpSpPr/>
          <p:nvPr/>
        </p:nvGrpSpPr>
        <p:grpSpPr>
          <a:xfrm>
            <a:off x="3933825" y="4524375"/>
            <a:ext cx="7791199" cy="1771650"/>
            <a:chOff x="3933825" y="4524375"/>
            <a:chExt cx="7791199" cy="1771650"/>
          </a:xfrm>
        </p:grpSpPr>
        <p:sp>
          <p:nvSpPr>
            <p:cNvPr id="36" name="Rounded Rectangle 35"/>
            <p:cNvSpPr/>
            <p:nvPr/>
          </p:nvSpPr>
          <p:spPr bwMode="auto">
            <a:xfrm>
              <a:off x="3933825" y="4524375"/>
              <a:ext cx="7791199" cy="1771650"/>
            </a:xfrm>
            <a:prstGeom prst="roundRect">
              <a:avLst>
                <a:gd name="adj" fmla="val 7482"/>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6" name="TextBox 25"/>
            <p:cNvSpPr txBox="1"/>
            <p:nvPr/>
          </p:nvSpPr>
          <p:spPr>
            <a:xfrm>
              <a:off x="4098581" y="4659683"/>
              <a:ext cx="2615878" cy="221599"/>
            </a:xfrm>
            <a:prstGeom prst="rect">
              <a:avLst/>
            </a:prstGeom>
            <a:noFill/>
          </p:spPr>
          <p:txBody>
            <a:bodyPr wrap="square" lIns="0" tIns="0" rIns="0" bIns="0" rtlCol="0">
              <a:spAutoFit/>
            </a:bodyPr>
            <a:lstStyle/>
            <a:p>
              <a:pPr>
                <a:lnSpc>
                  <a:spcPct val="80000"/>
                </a:lnSpc>
                <a:buSzPct val="80000"/>
              </a:pPr>
              <a:r>
                <a:rPr lang="en-US" sz="1800" dirty="0">
                  <a:gradFill>
                    <a:gsLst>
                      <a:gs pos="0">
                        <a:srgbClr val="FFFFFF"/>
                      </a:gs>
                      <a:gs pos="100000">
                        <a:srgbClr val="FFFFFF"/>
                      </a:gs>
                    </a:gsLst>
                    <a:lin ang="5400000" scaled="0"/>
                  </a:gradFill>
                </a:rPr>
                <a:t>Enterprise</a:t>
              </a:r>
            </a:p>
          </p:txBody>
        </p:sp>
        <p:grpSp>
          <p:nvGrpSpPr>
            <p:cNvPr id="58" name="Group 57"/>
            <p:cNvGrpSpPr/>
            <p:nvPr/>
          </p:nvGrpSpPr>
          <p:grpSpPr>
            <a:xfrm>
              <a:off x="7129727" y="4947960"/>
              <a:ext cx="4272237" cy="1111032"/>
              <a:chOff x="3093834" y="4675909"/>
              <a:chExt cx="4281056" cy="1633450"/>
            </a:xfrm>
          </p:grpSpPr>
          <p:sp>
            <p:nvSpPr>
              <p:cNvPr id="59" name="Rectangle 58"/>
              <p:cNvSpPr/>
              <p:nvPr/>
            </p:nvSpPr>
            <p:spPr bwMode="auto">
              <a:xfrm>
                <a:off x="3093834" y="4675909"/>
                <a:ext cx="4281056" cy="16334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0" name="TextBox 59"/>
              <p:cNvSpPr txBox="1"/>
              <p:nvPr/>
            </p:nvSpPr>
            <p:spPr>
              <a:xfrm>
                <a:off x="4478182" y="4913780"/>
                <a:ext cx="2638462" cy="1085991"/>
              </a:xfrm>
              <a:prstGeom prst="rect">
                <a:avLst/>
              </a:prstGeom>
              <a:noFill/>
            </p:spPr>
            <p:txBody>
              <a:bodyPr wrap="square" lIns="0" tIns="0" rIns="0" bIns="0" rtlCol="0">
                <a:spAutoFit/>
              </a:bodyPr>
              <a:lstStyle/>
              <a:p>
                <a:pPr>
                  <a:buSzPct val="80000"/>
                </a:pPr>
                <a:r>
                  <a:rPr lang="en-US" dirty="0" smtClean="0">
                    <a:gradFill>
                      <a:gsLst>
                        <a:gs pos="0">
                          <a:srgbClr val="FFFFFF"/>
                        </a:gs>
                        <a:gs pos="100000">
                          <a:srgbClr val="FFFFFF"/>
                        </a:gs>
                      </a:gsLst>
                      <a:lin ang="5400000" scaled="0"/>
                    </a:gradFill>
                  </a:rPr>
                  <a:t>App behind</a:t>
                </a:r>
                <a:br>
                  <a:rPr lang="en-US" dirty="0" smtClean="0">
                    <a:gradFill>
                      <a:gsLst>
                        <a:gs pos="0">
                          <a:srgbClr val="FFFFFF"/>
                        </a:gs>
                        <a:gs pos="100000">
                          <a:srgbClr val="FFFFFF"/>
                        </a:gs>
                      </a:gsLst>
                      <a:lin ang="5400000" scaled="0"/>
                    </a:gradFill>
                  </a:rPr>
                </a:br>
                <a:r>
                  <a:rPr lang="en-US" dirty="0" smtClean="0">
                    <a:gradFill>
                      <a:gsLst>
                        <a:gs pos="0">
                          <a:srgbClr val="FFFFFF"/>
                        </a:gs>
                        <a:gs pos="100000">
                          <a:srgbClr val="FFFFFF"/>
                        </a:gs>
                      </a:gsLst>
                      <a:lin ang="5400000" scaled="0"/>
                    </a:gradFill>
                  </a:rPr>
                  <a:t>firewall</a:t>
                </a:r>
                <a:endParaRPr lang="en-US" dirty="0">
                  <a:gradFill>
                    <a:gsLst>
                      <a:gs pos="0">
                        <a:srgbClr val="FFFFFF"/>
                      </a:gs>
                      <a:gs pos="100000">
                        <a:srgbClr val="FFFFFF"/>
                      </a:gs>
                    </a:gsLst>
                    <a:lin ang="5400000" scaled="0"/>
                  </a:gradFill>
                </a:endParaRPr>
              </a:p>
            </p:txBody>
          </p:sp>
        </p:grpSp>
        <p:pic>
          <p:nvPicPr>
            <p:cNvPr id="2050" name="Picture 2" descr="C:\Users\Jonahs\Dropbox\Critical Resources\Helveticons Basic\Png\512x512\Terminal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151831" y="4897011"/>
              <a:ext cx="1188573" cy="118857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76618" y="5109754"/>
              <a:ext cx="737955" cy="1075711"/>
            </a:xfrm>
            <a:prstGeom prst="rect">
              <a:avLst/>
            </a:prstGeom>
          </p:spPr>
        </p:pic>
        <p:pic>
          <p:nvPicPr>
            <p:cNvPr id="24" name="Picture 23"/>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40652" y="4881282"/>
              <a:ext cx="1385554" cy="1385554"/>
            </a:xfrm>
            <a:prstGeom prst="rect">
              <a:avLst/>
            </a:prstGeom>
          </p:spPr>
        </p:pic>
      </p:grpSp>
      <p:pic>
        <p:nvPicPr>
          <p:cNvPr id="28" name="Picture 27"/>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1375787" y="953994"/>
            <a:ext cx="1451751" cy="2322802"/>
          </a:xfrm>
          <a:prstGeom prst="rect">
            <a:avLst/>
          </a:prstGeom>
        </p:spPr>
      </p:pic>
    </p:spTree>
    <p:extLst>
      <p:ext uri="{BB962C8B-B14F-4D97-AF65-F5344CB8AC3E}">
        <p14:creationId xmlns:p14="http://schemas.microsoft.com/office/powerpoint/2010/main" val="17901753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anim calcmode="lin" valueType="num">
                                      <p:cBhvr>
                                        <p:cTn id="11" dur="500" fill="hold"/>
                                        <p:tgtEl>
                                          <p:spTgt spid="28"/>
                                        </p:tgtEl>
                                        <p:attrNameLst>
                                          <p:attrName>ppt_x</p:attrName>
                                        </p:attrNameLst>
                                      </p:cBhvr>
                                      <p:tavLst>
                                        <p:tav tm="0">
                                          <p:val>
                                            <p:strVal val="#ppt_x"/>
                                          </p:val>
                                        </p:tav>
                                        <p:tav tm="100000">
                                          <p:val>
                                            <p:strVal val="#ppt_x"/>
                                          </p:val>
                                        </p:tav>
                                      </p:tavLst>
                                    </p:anim>
                                    <p:anim calcmode="lin" valueType="num">
                                      <p:cBhvr>
                                        <p:cTn id="12"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500"/>
                            </p:stCondLst>
                            <p:childTnLst>
                              <p:par>
                                <p:cTn id="19" presetID="10" presetClass="entr" presetSubtype="0" fill="hold" nodeType="afterEffect">
                                  <p:stCondLst>
                                    <p:cond delay="25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1000"/>
                                        <p:tgtEl>
                                          <p:spTgt spid="29"/>
                                        </p:tgtEl>
                                      </p:cBhvr>
                                    </p:animEffect>
                                    <p:anim calcmode="lin" valueType="num">
                                      <p:cBhvr>
                                        <p:cTn id="27" dur="1000" fill="hold"/>
                                        <p:tgtEl>
                                          <p:spTgt spid="29"/>
                                        </p:tgtEl>
                                        <p:attrNameLst>
                                          <p:attrName>ppt_x</p:attrName>
                                        </p:attrNameLst>
                                      </p:cBhvr>
                                      <p:tavLst>
                                        <p:tav tm="0">
                                          <p:val>
                                            <p:strVal val="#ppt_x"/>
                                          </p:val>
                                        </p:tav>
                                        <p:tav tm="100000">
                                          <p:val>
                                            <p:strVal val="#ppt_x"/>
                                          </p:val>
                                        </p:tav>
                                      </p:tavLst>
                                    </p:anim>
                                    <p:anim calcmode="lin" valueType="num">
                                      <p:cBhvr>
                                        <p:cTn id="28" dur="1000" fill="hold"/>
                                        <p:tgtEl>
                                          <p:spTgt spid="29"/>
                                        </p:tgtEl>
                                        <p:attrNameLst>
                                          <p:attrName>ppt_y</p:attrName>
                                        </p:attrNameLst>
                                      </p:cBhvr>
                                      <p:tavLst>
                                        <p:tav tm="0">
                                          <p:val>
                                            <p:strVal val="#ppt_y+.1"/>
                                          </p:val>
                                        </p:tav>
                                        <p:tav tm="100000">
                                          <p:val>
                                            <p:strVal val="#ppt_y"/>
                                          </p:val>
                                        </p:tav>
                                      </p:tavLst>
                                    </p:anim>
                                  </p:childTnLst>
                                </p:cTn>
                              </p:par>
                              <p:par>
                                <p:cTn id="29" presetID="22" presetClass="entr" presetSubtype="8"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left)">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wipe(left)">
                                      <p:cBhvr>
                                        <p:cTn id="3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27" grpId="0" animBg="1"/>
      <p:bldP spid="29"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3009051"/>
            <a:ext cx="10237787" cy="997196"/>
          </a:xfrm>
        </p:spPr>
        <p:txBody>
          <a:bodyPr/>
          <a:lstStyle/>
          <a:p>
            <a:r>
              <a:rPr lang="en-US" dirty="0"/>
              <a:t>Service bus relay</a:t>
            </a: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3563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38169" y="2608711"/>
            <a:ext cx="4763322" cy="1495794"/>
          </a:xfrm>
        </p:spPr>
        <p:txBody>
          <a:bodyPr/>
          <a:lstStyle/>
          <a:p>
            <a:r>
              <a:rPr lang="en-US" dirty="0" smtClean="0"/>
              <a:t>Application</a:t>
            </a:r>
            <a:br>
              <a:rPr lang="en-US" dirty="0" smtClean="0"/>
            </a:br>
            <a:r>
              <a:rPr lang="en-US" dirty="0" smtClean="0"/>
              <a:t>building</a:t>
            </a:r>
            <a:r>
              <a:rPr lang="en-US" dirty="0"/>
              <a:t> </a:t>
            </a:r>
            <a:r>
              <a:rPr lang="en-US" dirty="0" smtClean="0"/>
              <a:t>blocks</a:t>
            </a:r>
            <a:endParaRPr lang="en-US" dirty="0"/>
          </a:p>
        </p:txBody>
      </p:sp>
      <p:grpSp>
        <p:nvGrpSpPr>
          <p:cNvPr id="37" name="Group 36"/>
          <p:cNvGrpSpPr/>
          <p:nvPr/>
        </p:nvGrpSpPr>
        <p:grpSpPr>
          <a:xfrm>
            <a:off x="5674401" y="622717"/>
            <a:ext cx="1896557" cy="1772642"/>
            <a:chOff x="5665775" y="2466267"/>
            <a:chExt cx="1896557" cy="1772642"/>
          </a:xfrm>
        </p:grpSpPr>
        <p:sp>
          <p:nvSpPr>
            <p:cNvPr id="17" name="Rectangle 16"/>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Storage</a:t>
              </a:r>
            </a:p>
          </p:txBody>
        </p:sp>
        <p:pic>
          <p:nvPicPr>
            <p:cNvPr id="1026" name="Picture 2" descr="C:\Users\Jonahs\Dropbox\Projects SCOTT\MEET Windows Azure\source\Background\tile-icon-stor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p:cNvGrpSpPr/>
          <p:nvPr/>
        </p:nvGrpSpPr>
        <p:grpSpPr>
          <a:xfrm>
            <a:off x="1737675" y="622717"/>
            <a:ext cx="1896557" cy="1772642"/>
            <a:chOff x="1685919" y="596839"/>
            <a:chExt cx="1896557" cy="1772642"/>
          </a:xfrm>
        </p:grpSpPr>
        <p:sp>
          <p:nvSpPr>
            <p:cNvPr id="8" name="Rectangle 7"/>
            <p:cNvSpPr/>
            <p:nvPr/>
          </p:nvSpPr>
          <p:spPr bwMode="auto">
            <a:xfrm>
              <a:off x="1685919"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Big data</a:t>
              </a:r>
            </a:p>
          </p:txBody>
        </p:sp>
        <p:pic>
          <p:nvPicPr>
            <p:cNvPr id="1027" name="Picture 3" descr="C:\Users\Jonahs\Dropbox\Projects SCOTT\MEET Windows Azure\source\Background\tile-icon-bigdat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2075"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p:cNvGrpSpPr/>
          <p:nvPr/>
        </p:nvGrpSpPr>
        <p:grpSpPr>
          <a:xfrm>
            <a:off x="5673977" y="2467965"/>
            <a:ext cx="1896557" cy="1772642"/>
            <a:chOff x="3671322" y="4341709"/>
            <a:chExt cx="1896557" cy="1772642"/>
          </a:xfrm>
        </p:grpSpPr>
        <p:sp>
          <p:nvSpPr>
            <p:cNvPr id="26" name="Rectangle 25"/>
            <p:cNvSpPr/>
            <p:nvPr/>
          </p:nvSpPr>
          <p:spPr bwMode="auto">
            <a:xfrm>
              <a:off x="3671322"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Caching</a:t>
              </a:r>
            </a:p>
          </p:txBody>
        </p:sp>
        <p:pic>
          <p:nvPicPr>
            <p:cNvPr id="1028" name="Picture 4" descr="C:\Users\Jonahs\Dropbox\Projects SCOTT\MEET Windows Azure\source\Background\tile-icon-cach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3856" y="464308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p:cNvGrpSpPr/>
          <p:nvPr/>
        </p:nvGrpSpPr>
        <p:grpSpPr>
          <a:xfrm>
            <a:off x="5673978" y="4315831"/>
            <a:ext cx="1896557" cy="1772642"/>
            <a:chOff x="5656726" y="4341709"/>
            <a:chExt cx="1896557" cy="1772642"/>
          </a:xfrm>
        </p:grpSpPr>
        <p:sp>
          <p:nvSpPr>
            <p:cNvPr id="29" name="Rectangle 28"/>
            <p:cNvSpPr/>
            <p:nvPr/>
          </p:nvSpPr>
          <p:spPr bwMode="auto">
            <a:xfrm>
              <a:off x="5656726"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CDN</a:t>
              </a:r>
            </a:p>
          </p:txBody>
        </p:sp>
        <p:pic>
          <p:nvPicPr>
            <p:cNvPr id="1029" name="Picture 5" descr="C:\Users\Jonahs\Dropbox\Projects SCOTT\MEET Windows Azure\source\Background\tile-icon-CD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9260"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3705827" y="622717"/>
            <a:ext cx="1896557" cy="1772642"/>
            <a:chOff x="3671323" y="596839"/>
            <a:chExt cx="1896557" cy="1772642"/>
          </a:xfrm>
        </p:grpSpPr>
        <p:sp>
          <p:nvSpPr>
            <p:cNvPr id="11" name="Rectangle 10"/>
            <p:cNvSpPr/>
            <p:nvPr/>
          </p:nvSpPr>
          <p:spPr bwMode="auto">
            <a:xfrm>
              <a:off x="3671323"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Database</a:t>
              </a:r>
            </a:p>
          </p:txBody>
        </p:sp>
        <p:pic>
          <p:nvPicPr>
            <p:cNvPr id="1030" name="Picture 6" descr="C:\Users\Jonahs\Dropbox\Projects SCOTT\MEET Windows Azure\source\Background\tile-icon-databas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3856"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9628379" y="2467965"/>
            <a:ext cx="1896557" cy="1772642"/>
            <a:chOff x="9645631" y="2476591"/>
            <a:chExt cx="1896557" cy="1772642"/>
          </a:xfrm>
        </p:grpSpPr>
        <p:sp>
          <p:nvSpPr>
            <p:cNvPr id="23" name="Rectangle 22"/>
            <p:cNvSpPr/>
            <p:nvPr/>
          </p:nvSpPr>
          <p:spPr bwMode="auto">
            <a:xfrm>
              <a:off x="9645631" y="2476591"/>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Identity</a:t>
              </a:r>
            </a:p>
          </p:txBody>
        </p:sp>
        <p:pic>
          <p:nvPicPr>
            <p:cNvPr id="1031" name="Picture 7" descr="C:\Users\Jonahs\Dropbox\Projects SCOTT\MEET Windows Azure\source\Background\tile-icon-identity.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68165" y="270556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3705827" y="4315831"/>
            <a:ext cx="1896557" cy="1772642"/>
            <a:chOff x="5665775" y="596839"/>
            <a:chExt cx="1896557" cy="1772642"/>
          </a:xfrm>
        </p:grpSpPr>
        <p:sp>
          <p:nvSpPr>
            <p:cNvPr id="14" name="Rectangle 13"/>
            <p:cNvSpPr/>
            <p:nvPr/>
          </p:nvSpPr>
          <p:spPr bwMode="auto">
            <a:xfrm>
              <a:off x="5665775"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Media</a:t>
              </a:r>
            </a:p>
          </p:txBody>
        </p:sp>
        <p:pic>
          <p:nvPicPr>
            <p:cNvPr id="1032" name="Picture 8" descr="C:\Users\Jonahs\Dropbox\Projects SCOTT\MEET Windows Azure\source\Background\tile-icon-media.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88309" y="89821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7651179" y="2466267"/>
            <a:ext cx="1896557" cy="1772642"/>
            <a:chOff x="7651179" y="2466267"/>
            <a:chExt cx="1896557" cy="1772642"/>
          </a:xfrm>
        </p:grpSpPr>
        <p:sp>
          <p:nvSpPr>
            <p:cNvPr id="20" name="Rectangle 19"/>
            <p:cNvSpPr/>
            <p:nvPr/>
          </p:nvSpPr>
          <p:spPr bwMode="auto">
            <a:xfrm>
              <a:off x="7651179"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Messaging</a:t>
              </a:r>
            </a:p>
          </p:txBody>
        </p:sp>
        <p:pic>
          <p:nvPicPr>
            <p:cNvPr id="1033" name="Picture 9" descr="C:\Users\Jonahs\Dropbox\Projects SCOTT\MEET Windows Azure\source\Background\tile-icon-messaging.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73712"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7651178" y="4315831"/>
            <a:ext cx="1896557" cy="1772642"/>
            <a:chOff x="7651178" y="4341709"/>
            <a:chExt cx="1896557" cy="1772642"/>
          </a:xfrm>
        </p:grpSpPr>
        <p:sp>
          <p:nvSpPr>
            <p:cNvPr id="32" name="Rectangle 31"/>
            <p:cNvSpPr/>
            <p:nvPr/>
          </p:nvSpPr>
          <p:spPr bwMode="auto">
            <a:xfrm>
              <a:off x="7651178"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Networking</a:t>
              </a:r>
            </a:p>
          </p:txBody>
        </p:sp>
        <p:pic>
          <p:nvPicPr>
            <p:cNvPr id="1034" name="Picture 10" descr="C:\Users\Jonahs\Dropbox\Projects SCOTT\MEET Windows Azure\source\Background\tile-icon-network.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73712"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p:cNvGrpSpPr/>
          <p:nvPr/>
        </p:nvGrpSpPr>
        <p:grpSpPr>
          <a:xfrm>
            <a:off x="7659356" y="622717"/>
            <a:ext cx="1896557" cy="1772642"/>
            <a:chOff x="5665775" y="2466267"/>
            <a:chExt cx="1896557" cy="1772642"/>
          </a:xfrm>
        </p:grpSpPr>
        <p:sp>
          <p:nvSpPr>
            <p:cNvPr id="31" name="Rectangle 30"/>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Traffic</a:t>
              </a:r>
            </a:p>
          </p:txBody>
        </p:sp>
        <p:pic>
          <p:nvPicPr>
            <p:cNvPr id="33" name="Picture 2"/>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78968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10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1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20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25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3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nodeType="withEffect">
                                  <p:stCondLst>
                                    <p:cond delay="35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40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nodeType="withEffect">
                                  <p:stCondLst>
                                    <p:cond delay="45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nodeType="withEffect">
                                  <p:stCondLst>
                                    <p:cond delay="50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91272" y="767022"/>
            <a:ext cx="4023020" cy="2742289"/>
          </a:xfrm>
        </p:spPr>
        <p:txBody>
          <a:bodyPr/>
          <a:lstStyle/>
          <a:p>
            <a:r>
              <a:rPr lang="en-US" sz="6600" dirty="0" smtClean="0">
                <a:solidFill>
                  <a:schemeClr val="tx1"/>
                </a:solidFill>
              </a:rPr>
              <a:t>Cloud Computing Patterns</a:t>
            </a:r>
            <a:endParaRPr lang="en-US" sz="6600" dirty="0">
              <a:solidFill>
                <a:schemeClr val="tx1"/>
              </a:solidFill>
            </a:endParaRPr>
          </a:p>
        </p:txBody>
      </p:sp>
      <p:cxnSp>
        <p:nvCxnSpPr>
          <p:cNvPr id="4" name="Straight Arrow Connector 3"/>
          <p:cNvCxnSpPr/>
          <p:nvPr/>
        </p:nvCxnSpPr>
        <p:spPr bwMode="auto">
          <a:xfrm rot="16200000" flipV="1">
            <a:off x="301878" y="1285771"/>
            <a:ext cx="895273" cy="4"/>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5" name="Straight Arrow Connector 4"/>
          <p:cNvCxnSpPr/>
          <p:nvPr/>
        </p:nvCxnSpPr>
        <p:spPr bwMode="auto">
          <a:xfrm>
            <a:off x="749514" y="1722692"/>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6" name="Text Placeholder 6"/>
          <p:cNvSpPr txBox="1">
            <a:spLocks/>
          </p:cNvSpPr>
          <p:nvPr/>
        </p:nvSpPr>
        <p:spPr bwMode="auto">
          <a:xfrm>
            <a:off x="3957649" y="1624331"/>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sp>
        <p:nvSpPr>
          <p:cNvPr id="7" name="Rectangle 6"/>
          <p:cNvSpPr/>
          <p:nvPr/>
        </p:nvSpPr>
        <p:spPr>
          <a:xfrm rot="16200000">
            <a:off x="16044" y="1238463"/>
            <a:ext cx="1027137"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cxnSp>
        <p:nvCxnSpPr>
          <p:cNvPr id="9" name="Straight Arrow Connector 8"/>
          <p:cNvCxnSpPr/>
          <p:nvPr/>
        </p:nvCxnSpPr>
        <p:spPr bwMode="auto">
          <a:xfrm flipV="1">
            <a:off x="749514" y="1389027"/>
            <a:ext cx="1018711" cy="6536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0" name="Straight Arrow Connector 9"/>
          <p:cNvCxnSpPr/>
          <p:nvPr/>
        </p:nvCxnSpPr>
        <p:spPr bwMode="auto">
          <a:xfrm flipV="1">
            <a:off x="2774181" y="1368046"/>
            <a:ext cx="1067313" cy="863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2" name="Straight Connector 11"/>
          <p:cNvCxnSpPr/>
          <p:nvPr/>
        </p:nvCxnSpPr>
        <p:spPr bwMode="auto">
          <a:xfrm rot="5400000" flipH="1" flipV="1">
            <a:off x="2349133" y="1296791"/>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13" name="Rectangle 12"/>
          <p:cNvSpPr/>
          <p:nvPr/>
        </p:nvSpPr>
        <p:spPr>
          <a:xfrm>
            <a:off x="1727546" y="1027446"/>
            <a:ext cx="1117021" cy="618115"/>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endParaRPr lang="en-US" sz="1100" dirty="0">
              <a:solidFill>
                <a:schemeClr val="tx1">
                  <a:alpha val="99000"/>
                </a:schemeClr>
              </a:solidFill>
            </a:endParaRPr>
          </a:p>
          <a:p>
            <a:pPr marL="304735" indent="-304735" algn="ctr" defTabSz="1218936" eaLnBrk="0" fontAlgn="base" hangingPunct="0">
              <a:lnSpc>
                <a:spcPts val="1066"/>
              </a:lnSpc>
              <a:spcAft>
                <a:spcPts val="800"/>
              </a:spcAft>
              <a:buClr>
                <a:srgbClr val="000000"/>
              </a:buClr>
            </a:pPr>
            <a:r>
              <a:rPr lang="en-US" sz="1100" dirty="0">
                <a:solidFill>
                  <a:schemeClr val="tx1">
                    <a:alpha val="99000"/>
                  </a:schemeClr>
                </a:solidFill>
              </a:rPr>
              <a:t>Inactivity</a:t>
            </a:r>
          </a:p>
          <a:p>
            <a:pPr marL="304735" indent="-304735" algn="ctr" defTabSz="1218936" eaLnBrk="0" fontAlgn="base" hangingPunct="0">
              <a:lnSpc>
                <a:spcPts val="1066"/>
              </a:lnSpc>
              <a:spcAft>
                <a:spcPts val="800"/>
              </a:spcAft>
              <a:buClr>
                <a:srgbClr val="000000"/>
              </a:buClr>
            </a:pPr>
            <a:r>
              <a:rPr lang="en-US" sz="1100" dirty="0">
                <a:solidFill>
                  <a:schemeClr val="tx1">
                    <a:alpha val="99000"/>
                  </a:schemeClr>
                </a:solidFill>
              </a:rPr>
              <a:t>Period </a:t>
            </a:r>
          </a:p>
        </p:txBody>
      </p:sp>
      <p:cxnSp>
        <p:nvCxnSpPr>
          <p:cNvPr id="14" name="Straight Connector 13"/>
          <p:cNvCxnSpPr/>
          <p:nvPr/>
        </p:nvCxnSpPr>
        <p:spPr bwMode="auto">
          <a:xfrm rot="5400000" flipH="1" flipV="1">
            <a:off x="1363071" y="1296791"/>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52" name="Text Placeholder 6"/>
          <p:cNvSpPr txBox="1">
            <a:spLocks/>
          </p:cNvSpPr>
          <p:nvPr/>
        </p:nvSpPr>
        <p:spPr bwMode="auto">
          <a:xfrm>
            <a:off x="3957649" y="3124200"/>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sp>
        <p:nvSpPr>
          <p:cNvPr id="53" name="Text Placeholder 6"/>
          <p:cNvSpPr txBox="1">
            <a:spLocks/>
          </p:cNvSpPr>
          <p:nvPr/>
        </p:nvSpPr>
        <p:spPr bwMode="auto">
          <a:xfrm>
            <a:off x="3957649" y="4541520"/>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sp>
        <p:nvSpPr>
          <p:cNvPr id="54" name="Text Placeholder 6"/>
          <p:cNvSpPr txBox="1">
            <a:spLocks/>
          </p:cNvSpPr>
          <p:nvPr/>
        </p:nvSpPr>
        <p:spPr bwMode="auto">
          <a:xfrm>
            <a:off x="3957649" y="5982280"/>
            <a:ext cx="1142497" cy="1791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grpSp>
        <p:nvGrpSpPr>
          <p:cNvPr id="57" name="Group 56"/>
          <p:cNvGrpSpPr/>
          <p:nvPr/>
        </p:nvGrpSpPr>
        <p:grpSpPr>
          <a:xfrm>
            <a:off x="4272750" y="691908"/>
            <a:ext cx="3613707" cy="1012674"/>
            <a:chOff x="342904" y="1233639"/>
            <a:chExt cx="3613707" cy="1012674"/>
          </a:xfrm>
        </p:grpSpPr>
        <p:sp>
          <p:nvSpPr>
            <p:cNvPr id="15" name="TextBox 14"/>
            <p:cNvSpPr txBox="1"/>
            <p:nvPr/>
          </p:nvSpPr>
          <p:spPr>
            <a:xfrm>
              <a:off x="342904" y="1233639"/>
              <a:ext cx="3045807"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smtClean="0">
                  <a:solidFill>
                    <a:srgbClr val="00AEEF">
                      <a:alpha val="99000"/>
                    </a:srgbClr>
                  </a:solidFill>
                  <a:latin typeface="Segoe UI" pitchFamily="34" charset="0"/>
                  <a:ea typeface="Segoe UI" pitchFamily="34" charset="0"/>
                  <a:cs typeface="Segoe UI" pitchFamily="34" charset="0"/>
                </a:rPr>
                <a:t>On </a:t>
              </a:r>
              <a:r>
                <a:rPr lang="en-US" sz="2800" dirty="0">
                  <a:solidFill>
                    <a:srgbClr val="00AEEF">
                      <a:alpha val="99000"/>
                    </a:srgbClr>
                  </a:solidFill>
                  <a:latin typeface="Segoe UI" pitchFamily="34" charset="0"/>
                  <a:ea typeface="Segoe UI" pitchFamily="34" charset="0"/>
                  <a:cs typeface="Segoe UI" pitchFamily="34" charset="0"/>
                </a:rPr>
                <a:t>and </a:t>
              </a:r>
              <a:r>
                <a:rPr lang="en-US" sz="2800" dirty="0" smtClean="0">
                  <a:solidFill>
                    <a:srgbClr val="00AEEF">
                      <a:alpha val="99000"/>
                    </a:srgbClr>
                  </a:solidFill>
                  <a:latin typeface="Segoe UI" pitchFamily="34" charset="0"/>
                  <a:ea typeface="Segoe UI" pitchFamily="34" charset="0"/>
                  <a:cs typeface="Segoe UI" pitchFamily="34" charset="0"/>
                </a:rPr>
                <a:t>Off</a:t>
              </a:r>
              <a:endParaRPr lang="en-US" sz="2800" dirty="0">
                <a:solidFill>
                  <a:srgbClr val="00AEEF">
                    <a:alpha val="99000"/>
                  </a:srgbClr>
                </a:solidFill>
                <a:latin typeface="Segoe UI" pitchFamily="34" charset="0"/>
                <a:ea typeface="Segoe UI" pitchFamily="34" charset="0"/>
                <a:cs typeface="Segoe UI" pitchFamily="34" charset="0"/>
              </a:endParaRPr>
            </a:p>
          </p:txBody>
        </p:sp>
        <p:sp>
          <p:nvSpPr>
            <p:cNvPr id="16" name="Rectangle 15"/>
            <p:cNvSpPr/>
            <p:nvPr/>
          </p:nvSpPr>
          <p:spPr>
            <a:xfrm>
              <a:off x="342905" y="1692315"/>
              <a:ext cx="361370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On &amp; off workloads (e.g. batch </a:t>
              </a:r>
              <a:r>
                <a:rPr lang="en-US" sz="1200" dirty="0" smtClean="0">
                  <a:solidFill>
                    <a:schemeClr val="tx1">
                      <a:alpha val="99000"/>
                    </a:schemeClr>
                  </a:solidFill>
                  <a:ea typeface="Kozuka Gothic Pro R" pitchFamily="34" charset="-128"/>
                </a:rPr>
                <a:t>job)</a:t>
              </a:r>
            </a:p>
            <a:p>
              <a:pPr marL="0" lvl="1" defTabSz="1218836" fontAlgn="base">
                <a:spcAft>
                  <a:spcPct val="0"/>
                </a:spcAft>
              </a:pPr>
              <a:r>
                <a:rPr lang="en-US" sz="1200" dirty="0" smtClean="0">
                  <a:solidFill>
                    <a:schemeClr val="tx1">
                      <a:alpha val="99000"/>
                    </a:schemeClr>
                  </a:solidFill>
                  <a:ea typeface="Kozuka Gothic Pro R" pitchFamily="34" charset="-128"/>
                </a:rPr>
                <a:t>Over provisioned capacity is wasted </a:t>
              </a:r>
            </a:p>
            <a:p>
              <a:pPr marL="0" lvl="1" defTabSz="1218836" fontAlgn="base">
                <a:spcAft>
                  <a:spcPct val="0"/>
                </a:spcAft>
              </a:pPr>
              <a:r>
                <a:rPr lang="en-US" sz="1200" dirty="0" smtClean="0">
                  <a:solidFill>
                    <a:schemeClr val="tx1">
                      <a:alpha val="99000"/>
                    </a:schemeClr>
                  </a:solidFill>
                  <a:ea typeface="Kozuka Gothic Pro R" pitchFamily="34" charset="-128"/>
                </a:rPr>
                <a:t>Time </a:t>
              </a:r>
              <a:r>
                <a:rPr lang="en-US" sz="1200" dirty="0">
                  <a:solidFill>
                    <a:schemeClr val="tx1">
                      <a:alpha val="99000"/>
                    </a:schemeClr>
                  </a:solidFill>
                  <a:ea typeface="Kozuka Gothic Pro R" pitchFamily="34" charset="-128"/>
                </a:rPr>
                <a:t>to market can be cumbersome </a:t>
              </a:r>
            </a:p>
          </p:txBody>
        </p:sp>
      </p:grpSp>
      <p:grpSp>
        <p:nvGrpSpPr>
          <p:cNvPr id="59" name="Group 58"/>
          <p:cNvGrpSpPr/>
          <p:nvPr/>
        </p:nvGrpSpPr>
        <p:grpSpPr>
          <a:xfrm>
            <a:off x="4272751" y="3571750"/>
            <a:ext cx="3821938" cy="1068346"/>
            <a:chOff x="342905" y="3877806"/>
            <a:chExt cx="3821938" cy="1068346"/>
          </a:xfrm>
        </p:grpSpPr>
        <p:sp>
          <p:nvSpPr>
            <p:cNvPr id="22" name="TextBox 21"/>
            <p:cNvSpPr txBox="1"/>
            <p:nvPr/>
          </p:nvSpPr>
          <p:spPr>
            <a:xfrm>
              <a:off x="342905" y="3877806"/>
              <a:ext cx="3821938"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smtClean="0">
                  <a:solidFill>
                    <a:srgbClr val="00AEEF">
                      <a:alpha val="99000"/>
                    </a:srgbClr>
                  </a:solidFill>
                  <a:latin typeface="Segoe UI" pitchFamily="34" charset="0"/>
                  <a:ea typeface="Segoe UI" pitchFamily="34" charset="0"/>
                  <a:cs typeface="Segoe UI" pitchFamily="34" charset="0"/>
                </a:rPr>
                <a:t>Unpredictable Bursting</a:t>
              </a:r>
              <a:endParaRPr lang="en-US" sz="2800" dirty="0">
                <a:solidFill>
                  <a:srgbClr val="00AEEF">
                    <a:alpha val="99000"/>
                  </a:srgbClr>
                </a:solidFill>
                <a:latin typeface="Segoe UI" pitchFamily="34" charset="0"/>
                <a:ea typeface="Segoe UI" pitchFamily="34" charset="0"/>
                <a:cs typeface="Segoe UI" pitchFamily="34" charset="0"/>
              </a:endParaRPr>
            </a:p>
          </p:txBody>
        </p:sp>
        <p:sp>
          <p:nvSpPr>
            <p:cNvPr id="24" name="Rectangle 23"/>
            <p:cNvSpPr/>
            <p:nvPr/>
          </p:nvSpPr>
          <p:spPr>
            <a:xfrm>
              <a:off x="342905" y="4392154"/>
              <a:ext cx="3045807"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Unexpected/unplanned peak in demand  </a:t>
              </a:r>
            </a:p>
            <a:p>
              <a:pPr marL="0" lvl="1" defTabSz="1218836" fontAlgn="base">
                <a:spcAft>
                  <a:spcPct val="0"/>
                </a:spcAft>
              </a:pPr>
              <a:r>
                <a:rPr lang="en-US" sz="1200" dirty="0">
                  <a:solidFill>
                    <a:schemeClr val="tx1">
                      <a:alpha val="99000"/>
                    </a:schemeClr>
                  </a:solidFill>
                  <a:ea typeface="Kozuka Gothic Pro R" pitchFamily="34" charset="-128"/>
                </a:rPr>
                <a:t>Sudden spike impacts performance </a:t>
              </a:r>
            </a:p>
            <a:p>
              <a:pPr marL="0" lvl="1" defTabSz="1218836" fontAlgn="base">
                <a:spcAft>
                  <a:spcPct val="0"/>
                </a:spcAft>
              </a:pPr>
              <a:r>
                <a:rPr lang="en-US" sz="1200" dirty="0">
                  <a:solidFill>
                    <a:schemeClr val="tx1">
                      <a:alpha val="99000"/>
                    </a:schemeClr>
                  </a:solidFill>
                  <a:ea typeface="Kozuka Gothic Pro R" pitchFamily="34" charset="-128"/>
                </a:rPr>
                <a:t>Can’t over provision for extreme cases </a:t>
              </a:r>
            </a:p>
          </p:txBody>
        </p:sp>
      </p:grpSp>
      <p:cxnSp>
        <p:nvCxnSpPr>
          <p:cNvPr id="18" name="Straight Arrow Connector 17"/>
          <p:cNvCxnSpPr/>
          <p:nvPr/>
        </p:nvCxnSpPr>
        <p:spPr bwMode="auto">
          <a:xfrm flipH="1" flipV="1">
            <a:off x="758939" y="3729791"/>
            <a:ext cx="4" cy="897446"/>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9" name="Straight Arrow Connector 18"/>
          <p:cNvCxnSpPr/>
          <p:nvPr/>
        </p:nvCxnSpPr>
        <p:spPr bwMode="auto">
          <a:xfrm>
            <a:off x="758938" y="4616445"/>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0" name="Rectangle 19"/>
          <p:cNvSpPr/>
          <p:nvPr/>
        </p:nvSpPr>
        <p:spPr>
          <a:xfrm rot="16200000">
            <a:off x="29277" y="4117084"/>
            <a:ext cx="1019525"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grpSp>
        <p:nvGrpSpPr>
          <p:cNvPr id="25" name="Group 24"/>
          <p:cNvGrpSpPr/>
          <p:nvPr/>
        </p:nvGrpSpPr>
        <p:grpSpPr>
          <a:xfrm>
            <a:off x="752992" y="3833713"/>
            <a:ext cx="3152246" cy="492377"/>
            <a:chOff x="5520892" y="5257417"/>
            <a:chExt cx="3307216" cy="721360"/>
          </a:xfrm>
        </p:grpSpPr>
        <p:cxnSp>
          <p:nvCxnSpPr>
            <p:cNvPr id="26" name="Straight Arrow Connector 25"/>
            <p:cNvCxnSpPr/>
            <p:nvPr/>
          </p:nvCxnSpPr>
          <p:spPr bwMode="auto">
            <a:xfrm>
              <a:off x="7600265" y="5975286"/>
              <a:ext cx="1227843" cy="2508"/>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7" name="Straight Connector 26"/>
            <p:cNvCxnSpPr>
              <a:endCxn id="28" idx="0"/>
            </p:cNvCxnSpPr>
            <p:nvPr/>
          </p:nvCxnSpPr>
          <p:spPr bwMode="auto">
            <a:xfrm>
              <a:off x="5520892" y="5967876"/>
              <a:ext cx="1168667" cy="0"/>
            </a:xfrm>
            <a:prstGeom prst="line">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8" name="Freeform 27"/>
            <p:cNvSpPr/>
            <p:nvPr/>
          </p:nvSpPr>
          <p:spPr>
            <a:xfrm>
              <a:off x="6689558" y="5257417"/>
              <a:ext cx="899962" cy="721360"/>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grpSp>
      <p:grpSp>
        <p:nvGrpSpPr>
          <p:cNvPr id="58" name="Group 57"/>
          <p:cNvGrpSpPr/>
          <p:nvPr/>
        </p:nvGrpSpPr>
        <p:grpSpPr>
          <a:xfrm>
            <a:off x="4272751" y="2151242"/>
            <a:ext cx="3119051" cy="1020871"/>
            <a:chOff x="342905" y="2485579"/>
            <a:chExt cx="3119051" cy="1020871"/>
          </a:xfrm>
        </p:grpSpPr>
        <p:sp>
          <p:nvSpPr>
            <p:cNvPr id="35" name="TextBox 34"/>
            <p:cNvSpPr txBox="1"/>
            <p:nvPr/>
          </p:nvSpPr>
          <p:spPr>
            <a:xfrm>
              <a:off x="342905" y="2485579"/>
              <a:ext cx="3119051"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smtClean="0">
                  <a:solidFill>
                    <a:srgbClr val="00AEEF">
                      <a:alpha val="99000"/>
                    </a:srgbClr>
                  </a:solidFill>
                  <a:latin typeface="Segoe UI" pitchFamily="34" charset="0"/>
                  <a:ea typeface="Segoe UI" pitchFamily="34" charset="0"/>
                  <a:cs typeface="Segoe UI" pitchFamily="34" charset="0"/>
                </a:rPr>
                <a:t>Growing Fast</a:t>
              </a:r>
              <a:endParaRPr lang="en-US" sz="2800" dirty="0">
                <a:solidFill>
                  <a:srgbClr val="00AEEF">
                    <a:alpha val="99000"/>
                  </a:srgbClr>
                </a:solidFill>
                <a:latin typeface="Segoe UI" pitchFamily="34" charset="0"/>
                <a:ea typeface="Segoe UI" pitchFamily="34" charset="0"/>
                <a:cs typeface="Segoe UI" pitchFamily="34" charset="0"/>
              </a:endParaRPr>
            </a:p>
          </p:txBody>
        </p:sp>
        <p:sp>
          <p:nvSpPr>
            <p:cNvPr id="36" name="Rectangle 35"/>
            <p:cNvSpPr/>
            <p:nvPr/>
          </p:nvSpPr>
          <p:spPr>
            <a:xfrm>
              <a:off x="342905" y="2952452"/>
              <a:ext cx="3119051"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Successful services needs to grow/scale   </a:t>
              </a:r>
            </a:p>
            <a:p>
              <a:pPr marL="0" lvl="1" defTabSz="1218836" fontAlgn="base">
                <a:spcAft>
                  <a:spcPct val="0"/>
                </a:spcAft>
              </a:pPr>
              <a:r>
                <a:rPr lang="en-US" sz="1200" dirty="0">
                  <a:solidFill>
                    <a:schemeClr val="tx1">
                      <a:alpha val="99000"/>
                    </a:schemeClr>
                  </a:solidFill>
                  <a:ea typeface="Kozuka Gothic Pro R" pitchFamily="34" charset="-128"/>
                </a:rPr>
                <a:t>Keeping up w/ growth is big IT challenge </a:t>
              </a:r>
            </a:p>
            <a:p>
              <a:pPr marL="0" lvl="1" defTabSz="1218836" fontAlgn="base">
                <a:spcAft>
                  <a:spcPct val="0"/>
                </a:spcAft>
              </a:pPr>
              <a:r>
                <a:rPr lang="en-US" sz="1200" dirty="0">
                  <a:solidFill>
                    <a:schemeClr val="tx1">
                      <a:alpha val="99000"/>
                    </a:schemeClr>
                  </a:solidFill>
                  <a:ea typeface="Kozuka Gothic Pro R" pitchFamily="34" charset="-128"/>
                </a:rPr>
                <a:t>Cannot provision hardware fast enough</a:t>
              </a:r>
            </a:p>
          </p:txBody>
        </p:sp>
      </p:grpSp>
      <p:cxnSp>
        <p:nvCxnSpPr>
          <p:cNvPr id="30" name="Straight Arrow Connector 29"/>
          <p:cNvCxnSpPr/>
          <p:nvPr/>
        </p:nvCxnSpPr>
        <p:spPr bwMode="auto">
          <a:xfrm flipH="1" flipV="1">
            <a:off x="749513" y="2274234"/>
            <a:ext cx="3478" cy="930519"/>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31" name="Straight Arrow Connector 30"/>
          <p:cNvCxnSpPr/>
          <p:nvPr/>
        </p:nvCxnSpPr>
        <p:spPr bwMode="auto">
          <a:xfrm>
            <a:off x="752991" y="3191067"/>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33" name="Rectangle 32"/>
          <p:cNvSpPr/>
          <p:nvPr/>
        </p:nvSpPr>
        <p:spPr>
          <a:xfrm rot="16200000">
            <a:off x="22139" y="2712932"/>
            <a:ext cx="1014949"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sp>
        <p:nvSpPr>
          <p:cNvPr id="37" name="Freeform 36"/>
          <p:cNvSpPr/>
          <p:nvPr/>
        </p:nvSpPr>
        <p:spPr>
          <a:xfrm>
            <a:off x="743673" y="2327739"/>
            <a:ext cx="3085702" cy="860645"/>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chemeClr val="tx1"/>
            </a:solidFill>
            <a:headEnd type="none" w="med" len="med"/>
            <a:tailEnd type="triangle"/>
          </a:ln>
          <a:effectLst/>
        </p:spPr>
        <p:txBody>
          <a:bodyPr lIns="91436" tIns="45718" rIns="91436" bIns="45718" rtlCol="0" anchor="ctr"/>
          <a:lstStyle/>
          <a:p>
            <a:pPr algn="ctr"/>
            <a:endParaRPr lang="en-US" dirty="0"/>
          </a:p>
        </p:txBody>
      </p:sp>
      <p:grpSp>
        <p:nvGrpSpPr>
          <p:cNvPr id="60" name="Group 59"/>
          <p:cNvGrpSpPr/>
          <p:nvPr/>
        </p:nvGrpSpPr>
        <p:grpSpPr>
          <a:xfrm>
            <a:off x="4272751" y="5047623"/>
            <a:ext cx="3941859" cy="1026722"/>
            <a:chOff x="342905" y="5150364"/>
            <a:chExt cx="3941859" cy="1026722"/>
          </a:xfrm>
        </p:grpSpPr>
        <p:sp>
          <p:nvSpPr>
            <p:cNvPr id="44" name="TextBox 43"/>
            <p:cNvSpPr txBox="1"/>
            <p:nvPr/>
          </p:nvSpPr>
          <p:spPr>
            <a:xfrm>
              <a:off x="342905" y="5150364"/>
              <a:ext cx="3941859"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smtClean="0">
                  <a:solidFill>
                    <a:srgbClr val="00AEEF">
                      <a:alpha val="99000"/>
                    </a:srgbClr>
                  </a:solidFill>
                  <a:latin typeface="Segoe UI" pitchFamily="34" charset="0"/>
                  <a:ea typeface="Segoe UI" pitchFamily="34" charset="0"/>
                  <a:cs typeface="Segoe UI" pitchFamily="34" charset="0"/>
                </a:rPr>
                <a:t>Predictable Bursting</a:t>
              </a:r>
              <a:endParaRPr lang="en-US" sz="2800" dirty="0">
                <a:solidFill>
                  <a:srgbClr val="00AEEF">
                    <a:alpha val="99000"/>
                  </a:srgbClr>
                </a:solidFill>
                <a:latin typeface="Segoe UI" pitchFamily="34" charset="0"/>
                <a:ea typeface="Segoe UI" pitchFamily="34" charset="0"/>
                <a:cs typeface="Segoe UI" pitchFamily="34" charset="0"/>
              </a:endParaRPr>
            </a:p>
          </p:txBody>
        </p:sp>
        <p:sp>
          <p:nvSpPr>
            <p:cNvPr id="45" name="Rectangle 44"/>
            <p:cNvSpPr/>
            <p:nvPr/>
          </p:nvSpPr>
          <p:spPr>
            <a:xfrm>
              <a:off x="342905" y="5623088"/>
              <a:ext cx="319065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Services with micro seasonality trends   </a:t>
              </a:r>
            </a:p>
            <a:p>
              <a:pPr marL="0" lvl="1" defTabSz="1218836" fontAlgn="base">
                <a:spcAft>
                  <a:spcPct val="0"/>
                </a:spcAft>
              </a:pPr>
              <a:r>
                <a:rPr lang="en-US" sz="1200" dirty="0">
                  <a:solidFill>
                    <a:schemeClr val="tx1">
                      <a:alpha val="99000"/>
                    </a:schemeClr>
                  </a:solidFill>
                  <a:ea typeface="Kozuka Gothic Pro R" pitchFamily="34" charset="-128"/>
                </a:rPr>
                <a:t>Peaks due to periodic increased demand</a:t>
              </a:r>
            </a:p>
            <a:p>
              <a:pPr marL="0" lvl="1" defTabSz="1218836" fontAlgn="base">
                <a:spcAft>
                  <a:spcPct val="0"/>
                </a:spcAft>
              </a:pPr>
              <a:r>
                <a:rPr lang="en-US" sz="1200" dirty="0">
                  <a:solidFill>
                    <a:schemeClr val="tx1">
                      <a:alpha val="99000"/>
                    </a:schemeClr>
                  </a:solidFill>
                  <a:ea typeface="Kozuka Gothic Pro R" pitchFamily="34" charset="-128"/>
                </a:rPr>
                <a:t>IT complexity and wasted </a:t>
              </a:r>
              <a:r>
                <a:rPr lang="en-US" sz="1200" dirty="0" smtClean="0">
                  <a:solidFill>
                    <a:schemeClr val="tx1">
                      <a:alpha val="99000"/>
                    </a:schemeClr>
                  </a:solidFill>
                  <a:ea typeface="Kozuka Gothic Pro R" pitchFamily="34" charset="-128"/>
                </a:rPr>
                <a:t>capacity</a:t>
              </a:r>
              <a:endParaRPr lang="en-US" sz="1200" dirty="0">
                <a:solidFill>
                  <a:schemeClr val="tx1">
                    <a:alpha val="99000"/>
                  </a:schemeClr>
                </a:solidFill>
                <a:ea typeface="Kozuka Gothic Pro R" pitchFamily="34" charset="-128"/>
              </a:endParaRPr>
            </a:p>
          </p:txBody>
        </p:sp>
      </p:grpSp>
      <p:cxnSp>
        <p:nvCxnSpPr>
          <p:cNvPr id="39" name="Straight Arrow Connector 38"/>
          <p:cNvCxnSpPr/>
          <p:nvPr/>
        </p:nvCxnSpPr>
        <p:spPr bwMode="auto">
          <a:xfrm flipV="1">
            <a:off x="773867" y="5199405"/>
            <a:ext cx="0" cy="8974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0" name="Straight Arrow Connector 39"/>
          <p:cNvCxnSpPr/>
          <p:nvPr/>
        </p:nvCxnSpPr>
        <p:spPr bwMode="auto">
          <a:xfrm>
            <a:off x="758628" y="6084305"/>
            <a:ext cx="3152990"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41" name="Rectangle 40"/>
          <p:cNvSpPr/>
          <p:nvPr/>
        </p:nvSpPr>
        <p:spPr>
          <a:xfrm rot="16200000">
            <a:off x="41697" y="5375042"/>
            <a:ext cx="1024540"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sp>
        <p:nvSpPr>
          <p:cNvPr id="48" name="Freeform 47"/>
          <p:cNvSpPr/>
          <p:nvPr/>
        </p:nvSpPr>
        <p:spPr>
          <a:xfrm>
            <a:off x="771774" y="5255754"/>
            <a:ext cx="2919644" cy="583019"/>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cxnSp>
        <p:nvCxnSpPr>
          <p:cNvPr id="49" name="Straight Connector 48"/>
          <p:cNvCxnSpPr/>
          <p:nvPr/>
        </p:nvCxnSpPr>
        <p:spPr bwMode="auto">
          <a:xfrm>
            <a:off x="797908" y="5630415"/>
            <a:ext cx="2963103" cy="24852"/>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cxnSp>
        <p:nvCxnSpPr>
          <p:cNvPr id="63" name="Straight Connector 62"/>
          <p:cNvCxnSpPr/>
          <p:nvPr/>
        </p:nvCxnSpPr>
        <p:spPr>
          <a:xfrm>
            <a:off x="0" y="3398856"/>
            <a:ext cx="7211472"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0" y="4846656"/>
            <a:ext cx="7211472"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0" y="1970314"/>
            <a:ext cx="7211472"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6160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Mobile Services</a:t>
            </a:r>
            <a:endParaRPr dirty="0">
              <a:solidFill>
                <a:srgbClr val="5F5F5F">
                  <a:alpha val="99000"/>
                </a:srgbClr>
              </a:solidFill>
            </a:endParaRPr>
          </a:p>
        </p:txBody>
      </p:sp>
      <p:sp>
        <p:nvSpPr>
          <p:cNvPr id="7"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smtClean="0">
                <a:solidFill>
                  <a:srgbClr val="5F5F5F">
                    <a:alpha val="99000"/>
                  </a:srgbClr>
                </a:solidFill>
                <a:latin typeface="Segoe UI"/>
              </a:rPr>
              <a:t>Server logic, data, notifications, </a:t>
            </a:r>
            <a:r>
              <a:rPr lang="en-US" sz="2400" dirty="0" err="1" smtClean="0">
                <a:solidFill>
                  <a:srgbClr val="5F5F5F">
                    <a:alpha val="99000"/>
                  </a:srgbClr>
                </a:solidFill>
                <a:latin typeface="Segoe UI"/>
              </a:rPr>
              <a:t>auth</a:t>
            </a:r>
            <a:endParaRPr lang="en-US" sz="2400" dirty="0">
              <a:solidFill>
                <a:srgbClr val="5F5F5F">
                  <a:alpha val="99000"/>
                </a:srgbClr>
              </a:solidFill>
              <a:latin typeface="Segoe UI"/>
            </a:endParaRPr>
          </a:p>
          <a:p>
            <a:pPr marL="3175" indent="0">
              <a:lnSpc>
                <a:spcPct val="100000"/>
              </a:lnSpc>
              <a:buFont typeface="Arial" pitchFamily="34" charset="0"/>
              <a:buNone/>
            </a:pPr>
            <a:r>
              <a:rPr lang="en-US" sz="2400" dirty="0" smtClean="0">
                <a:solidFill>
                  <a:srgbClr val="5F5F5F">
                    <a:alpha val="99000"/>
                  </a:srgbClr>
                </a:solidFill>
                <a:latin typeface="Segoe UI"/>
              </a:rPr>
              <a:t>No deployments</a:t>
            </a:r>
            <a:endParaRPr lang="en-US" sz="2400" dirty="0">
              <a:solidFill>
                <a:srgbClr val="5F5F5F">
                  <a:alpha val="99000"/>
                </a:srgbClr>
              </a:solidFill>
              <a:latin typeface="Segoe UI"/>
            </a:endParaRPr>
          </a:p>
          <a:p>
            <a:pPr marL="3175" indent="0">
              <a:lnSpc>
                <a:spcPct val="100000"/>
              </a:lnSpc>
              <a:buFont typeface="Arial" pitchFamily="34" charset="0"/>
              <a:buNone/>
            </a:pPr>
            <a:r>
              <a:rPr lang="en-CA" sz="2400" dirty="0" smtClean="0">
                <a:solidFill>
                  <a:srgbClr val="5F5F5F">
                    <a:alpha val="99000"/>
                  </a:srgbClr>
                </a:solidFill>
                <a:latin typeface="Segoe UI"/>
              </a:rPr>
              <a:t>Scale up, scale down as necessary</a:t>
            </a:r>
            <a:endParaRPr lang="en-US" sz="2400" dirty="0">
              <a:solidFill>
                <a:srgbClr val="5F5F5F">
                  <a:alpha val="99000"/>
                </a:srgbClr>
              </a:solidFill>
              <a:latin typeface="Segoe UI"/>
            </a:endParaRPr>
          </a:p>
        </p:txBody>
      </p:sp>
      <p:pic>
        <p:nvPicPr>
          <p:cNvPr id="1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2076"/>
          <a:stretch/>
        </p:blipFill>
        <p:spPr bwMode="auto">
          <a:xfrm>
            <a:off x="999818" y="1753479"/>
            <a:ext cx="3686627" cy="3345005"/>
          </a:xfrm>
          <a:prstGeom prst="rect">
            <a:avLst/>
          </a:prstGeom>
          <a:solidFill>
            <a:schemeClr val="accent1"/>
          </a:solidFill>
          <a:ln w="9525">
            <a:no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67020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250"/>
                                        <p:tgtEl>
                                          <p:spTgt spid="7">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250"/>
                                        <p:tgtEl>
                                          <p:spTgt spid="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50"/>
                                  </p:stCondLst>
                                  <p:childTnLst>
                                    <p:set>
                                      <p:cBhvr>
                                        <p:cTn id="19" dur="1" fill="hold">
                                          <p:stCondLst>
                                            <p:cond delay="0"/>
                                          </p:stCondLst>
                                        </p:cTn>
                                        <p:tgtEl>
                                          <p:spTgt spid="7">
                                            <p:txEl>
                                              <p:pRg st="2" end="2"/>
                                            </p:txEl>
                                          </p:spTgt>
                                        </p:tgtEl>
                                        <p:attrNameLst>
                                          <p:attrName>style.visibility</p:attrName>
                                        </p:attrNameLst>
                                      </p:cBhvr>
                                      <p:to>
                                        <p:strVal val="visible"/>
                                      </p:to>
                                    </p:set>
                                    <p:animEffect transition="in" filter="fade">
                                      <p:cBhvr>
                                        <p:cTn id="20" dur="25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005619" y="3956050"/>
            <a:ext cx="3933825" cy="1828800"/>
          </a:xfrm>
        </p:spPr>
        <p:txBody>
          <a:bodyPr/>
          <a:lstStyle/>
          <a:p>
            <a:r>
              <a:rPr lang="en-US" sz="6600" dirty="0"/>
              <a:t>M</a:t>
            </a:r>
            <a:r>
              <a:rPr lang="en-US" sz="6600" dirty="0" smtClean="0"/>
              <a:t>ultiple languages</a:t>
            </a:r>
            <a:endParaRPr lang="en-US" sz="6600" dirty="0"/>
          </a:p>
        </p:txBody>
      </p:sp>
      <p:pic>
        <p:nvPicPr>
          <p:cNvPr id="6"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35211"/>
          <a:stretch/>
        </p:blipFill>
        <p:spPr bwMode="auto">
          <a:xfrm>
            <a:off x="733836" y="1225925"/>
            <a:ext cx="6960775" cy="4352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rotWithShape="1">
          <a:blip r:embed="rId4"/>
          <a:srcRect l="11867" t="11188" r="13011"/>
          <a:stretch/>
        </p:blipFill>
        <p:spPr>
          <a:xfrm>
            <a:off x="677284" y="856179"/>
            <a:ext cx="7021373" cy="4928671"/>
          </a:xfrm>
          <a:prstGeom prst="rect">
            <a:avLst/>
          </a:prstGeom>
          <a:ln>
            <a:solidFill>
              <a:schemeClr val="bg1">
                <a:lumMod val="95000"/>
              </a:schemeClr>
            </a:solidFill>
          </a:ln>
        </p:spPr>
      </p:pic>
    </p:spTree>
    <p:extLst>
      <p:ext uri="{BB962C8B-B14F-4D97-AF65-F5344CB8AC3E}">
        <p14:creationId xmlns:p14="http://schemas.microsoft.com/office/powerpoint/2010/main" val="1892484565"/>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285" y="856179"/>
            <a:ext cx="7074331" cy="4779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629660" y="5857103"/>
            <a:ext cx="4970656" cy="584775"/>
          </a:xfrm>
          <a:prstGeom prst="rect">
            <a:avLst/>
          </a:prstGeom>
        </p:spPr>
        <p:txBody>
          <a:bodyPr wrap="none">
            <a:spAutoFit/>
          </a:bodyPr>
          <a:lstStyle/>
          <a:p>
            <a:pPr marL="3175">
              <a:spcAft>
                <a:spcPts val="1200"/>
              </a:spcAft>
            </a:pPr>
            <a:r>
              <a:rPr lang="en-US" sz="3200" dirty="0" smtClean="0">
                <a:solidFill>
                  <a:srgbClr val="5F5F5F">
                    <a:alpha val="99000"/>
                  </a:srgbClr>
                </a:solidFill>
              </a:rPr>
              <a:t>github.com/</a:t>
            </a:r>
            <a:r>
              <a:rPr lang="en-US" sz="3200" dirty="0" err="1" smtClean="0">
                <a:solidFill>
                  <a:srgbClr val="5F5F5F">
                    <a:alpha val="99000"/>
                  </a:srgbClr>
                </a:solidFill>
              </a:rPr>
              <a:t>windowsazure</a:t>
            </a:r>
            <a:endParaRPr lang="en-US" sz="3200" dirty="0">
              <a:solidFill>
                <a:srgbClr val="5F5F5F">
                  <a:alpha val="99000"/>
                </a:srgbClr>
              </a:solidFill>
            </a:endParaRPr>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302" y="1234698"/>
            <a:ext cx="6827037" cy="4342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1"/>
          <p:cNvSpPr txBox="1">
            <a:spLocks/>
          </p:cNvSpPr>
          <p:nvPr/>
        </p:nvSpPr>
        <p:spPr>
          <a:xfrm>
            <a:off x="8005619" y="3956050"/>
            <a:ext cx="3933825" cy="1828800"/>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a:lstStyle>
          <a:p>
            <a:r>
              <a:rPr sz="6600">
                <a:solidFill>
                  <a:srgbClr val="5F5F5F">
                    <a:alpha val="99000"/>
                  </a:srgbClr>
                </a:solidFill>
              </a:rPr>
              <a:t>Open source</a:t>
            </a:r>
          </a:p>
        </p:txBody>
      </p:sp>
    </p:spTree>
    <p:extLst>
      <p:ext uri="{BB962C8B-B14F-4D97-AF65-F5344CB8AC3E}">
        <p14:creationId xmlns:p14="http://schemas.microsoft.com/office/powerpoint/2010/main" val="595254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285" y="856179"/>
            <a:ext cx="7074331" cy="4779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555920" y="5857103"/>
            <a:ext cx="4519635" cy="584775"/>
          </a:xfrm>
          <a:prstGeom prst="rect">
            <a:avLst/>
          </a:prstGeom>
        </p:spPr>
        <p:txBody>
          <a:bodyPr wrap="none">
            <a:spAutoFit/>
          </a:bodyPr>
          <a:lstStyle/>
          <a:p>
            <a:pPr marL="3175">
              <a:spcAft>
                <a:spcPts val="1200"/>
              </a:spcAft>
            </a:pPr>
            <a:r>
              <a:rPr lang="en-US" sz="3200" dirty="0" smtClean="0">
                <a:solidFill>
                  <a:srgbClr val="5F5F5F">
                    <a:alpha val="99000"/>
                  </a:srgbClr>
                </a:solidFill>
              </a:rPr>
              <a:t>aka.ms/</a:t>
            </a:r>
            <a:r>
              <a:rPr lang="en-US" sz="3200" dirty="0" err="1" smtClean="0">
                <a:solidFill>
                  <a:srgbClr val="5F5F5F">
                    <a:alpha val="99000"/>
                  </a:srgbClr>
                </a:solidFill>
              </a:rPr>
              <a:t>azuretrustcenter</a:t>
            </a:r>
            <a:endParaRPr lang="en-US" sz="3200" dirty="0">
              <a:solidFill>
                <a:srgbClr val="5F5F5F">
                  <a:alpha val="99000"/>
                </a:srgbClr>
              </a:solidFill>
            </a:endParaRPr>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302" y="1234698"/>
            <a:ext cx="6827037" cy="4342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1"/>
          <p:cNvSpPr txBox="1">
            <a:spLocks/>
          </p:cNvSpPr>
          <p:nvPr/>
        </p:nvSpPr>
        <p:spPr>
          <a:xfrm>
            <a:off x="8005619" y="3956050"/>
            <a:ext cx="3933825" cy="1828193"/>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a:lstStyle>
          <a:p>
            <a:r>
              <a:rPr sz="6600" dirty="0" smtClean="0">
                <a:solidFill>
                  <a:srgbClr val="5F5F5F">
                    <a:alpha val="99000"/>
                  </a:srgbClr>
                </a:solidFill>
              </a:rPr>
              <a:t>Trust</a:t>
            </a:r>
            <a:endParaRPr sz="6600" dirty="0">
              <a:solidFill>
                <a:srgbClr val="5F5F5F">
                  <a:alpha val="99000"/>
                </a:srgbClr>
              </a:solidFill>
            </a:endParaRPr>
          </a:p>
          <a:p>
            <a:r>
              <a:rPr lang="en-CA" sz="6600" dirty="0" smtClean="0">
                <a:solidFill>
                  <a:srgbClr val="5F5F5F">
                    <a:alpha val="99000"/>
                  </a:srgbClr>
                </a:solidFill>
              </a:rPr>
              <a:t>Center</a:t>
            </a:r>
            <a:endParaRPr sz="6600" dirty="0" smtClean="0">
              <a:solidFill>
                <a:srgbClr val="5F5F5F">
                  <a:alpha val="99000"/>
                </a:srgbClr>
              </a:solidFill>
            </a:endParaRPr>
          </a:p>
        </p:txBody>
      </p:sp>
      <p:pic>
        <p:nvPicPr>
          <p:cNvPr id="2" name="Picture 1"/>
          <p:cNvPicPr>
            <a:picLocks noChangeAspect="1"/>
          </p:cNvPicPr>
          <p:nvPr/>
        </p:nvPicPr>
        <p:blipFill rotWithShape="1">
          <a:blip r:embed="rId5"/>
          <a:srcRect l="12110" t="10985" r="13133"/>
          <a:stretch/>
        </p:blipFill>
        <p:spPr>
          <a:xfrm>
            <a:off x="677285" y="634959"/>
            <a:ext cx="7073595" cy="5000924"/>
          </a:xfrm>
          <a:prstGeom prst="rect">
            <a:avLst/>
          </a:prstGeom>
          <a:ln>
            <a:solidFill>
              <a:schemeClr val="bg1">
                <a:lumMod val="95000"/>
              </a:schemeClr>
            </a:solidFill>
          </a:ln>
        </p:spPr>
      </p:pic>
    </p:spTree>
    <p:extLst>
      <p:ext uri="{BB962C8B-B14F-4D97-AF65-F5344CB8AC3E}">
        <p14:creationId xmlns:p14="http://schemas.microsoft.com/office/powerpoint/2010/main" val="912697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285" y="856179"/>
            <a:ext cx="7074331" cy="4779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555920" y="5857103"/>
            <a:ext cx="3610284" cy="584775"/>
          </a:xfrm>
          <a:prstGeom prst="rect">
            <a:avLst/>
          </a:prstGeom>
        </p:spPr>
        <p:txBody>
          <a:bodyPr wrap="none">
            <a:spAutoFit/>
          </a:bodyPr>
          <a:lstStyle/>
          <a:p>
            <a:pPr marL="3175">
              <a:spcAft>
                <a:spcPts val="1200"/>
              </a:spcAft>
            </a:pPr>
            <a:r>
              <a:rPr lang="en-US" sz="3200" dirty="0" smtClean="0">
                <a:solidFill>
                  <a:srgbClr val="5F5F5F">
                    <a:alpha val="99000"/>
                  </a:srgbClr>
                </a:solidFill>
              </a:rPr>
              <a:t>aka.ms/</a:t>
            </a:r>
            <a:r>
              <a:rPr lang="en-US" sz="3200" dirty="0" err="1" smtClean="0">
                <a:solidFill>
                  <a:srgbClr val="5F5F5F">
                    <a:alpha val="99000"/>
                  </a:srgbClr>
                </a:solidFill>
              </a:rPr>
              <a:t>getthefacts</a:t>
            </a:r>
            <a:endParaRPr lang="en-US" sz="3200" dirty="0">
              <a:solidFill>
                <a:srgbClr val="5F5F5F">
                  <a:alpha val="99000"/>
                </a:srgbClr>
              </a:solidFill>
            </a:endParaRPr>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302" y="1234698"/>
            <a:ext cx="6827037" cy="4342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1"/>
          <p:cNvSpPr txBox="1">
            <a:spLocks/>
          </p:cNvSpPr>
          <p:nvPr/>
        </p:nvSpPr>
        <p:spPr>
          <a:xfrm>
            <a:off x="8005619" y="2083054"/>
            <a:ext cx="3933825" cy="365638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a:lstStyle>
          <a:p>
            <a:r>
              <a:rPr lang="en-CA" sz="6600" dirty="0" smtClean="0">
                <a:solidFill>
                  <a:srgbClr val="5F5F5F">
                    <a:alpha val="99000"/>
                  </a:srgbClr>
                </a:solidFill>
              </a:rPr>
              <a:t>Data Privacy and Security Webinar</a:t>
            </a:r>
          </a:p>
        </p:txBody>
      </p:sp>
      <p:pic>
        <p:nvPicPr>
          <p:cNvPr id="2" name="Picture 1"/>
          <p:cNvPicPr>
            <a:picLocks noChangeAspect="1"/>
          </p:cNvPicPr>
          <p:nvPr/>
        </p:nvPicPr>
        <p:blipFill rotWithShape="1">
          <a:blip r:embed="rId5"/>
          <a:srcRect l="12110" t="10985" r="13133"/>
          <a:stretch/>
        </p:blipFill>
        <p:spPr>
          <a:xfrm>
            <a:off x="677285" y="634959"/>
            <a:ext cx="7073595" cy="5000924"/>
          </a:xfrm>
          <a:prstGeom prst="rect">
            <a:avLst/>
          </a:prstGeom>
          <a:ln>
            <a:solidFill>
              <a:schemeClr val="bg1">
                <a:lumMod val="95000"/>
              </a:schemeClr>
            </a:solidFill>
          </a:ln>
        </p:spPr>
      </p:pic>
      <p:pic>
        <p:nvPicPr>
          <p:cNvPr id="3" name="Picture 2"/>
          <p:cNvPicPr>
            <a:picLocks noChangeAspect="1"/>
          </p:cNvPicPr>
          <p:nvPr/>
        </p:nvPicPr>
        <p:blipFill rotWithShape="1">
          <a:blip r:embed="rId6"/>
          <a:srcRect l="16950" t="10985" r="18212" b="10248"/>
          <a:stretch/>
        </p:blipFill>
        <p:spPr>
          <a:xfrm>
            <a:off x="677285" y="634959"/>
            <a:ext cx="7073595" cy="5102164"/>
          </a:xfrm>
          <a:prstGeom prst="rect">
            <a:avLst/>
          </a:prstGeom>
          <a:ln>
            <a:solidFill>
              <a:schemeClr val="bg1">
                <a:lumMod val="95000"/>
              </a:schemeClr>
            </a:solidFill>
          </a:ln>
        </p:spPr>
      </p:pic>
    </p:spTree>
    <p:extLst>
      <p:ext uri="{BB962C8B-B14F-4D97-AF65-F5344CB8AC3E}">
        <p14:creationId xmlns:p14="http://schemas.microsoft.com/office/powerpoint/2010/main" val="4237677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a:t>
            </a:r>
            <a:r>
              <a:rPr lang="en-US" dirty="0" smtClean="0">
                <a:solidFill>
                  <a:srgbClr val="00B0F0"/>
                </a:solidFill>
              </a:rPr>
              <a:t>Scenarios</a:t>
            </a:r>
            <a:endParaRPr lang="en-US" dirty="0">
              <a:solidFill>
                <a:srgbClr val="00B0F0"/>
              </a:solidFill>
            </a:endParaRPr>
          </a:p>
        </p:txBody>
      </p:sp>
      <p:sp>
        <p:nvSpPr>
          <p:cNvPr id="3" name="Content Placeholder 2"/>
          <p:cNvSpPr>
            <a:spLocks noGrp="1"/>
          </p:cNvSpPr>
          <p:nvPr>
            <p:ph type="body" sz="quarter" idx="10"/>
          </p:nvPr>
        </p:nvSpPr>
        <p:spPr>
          <a:xfrm>
            <a:off x="1326382" y="1447800"/>
            <a:ext cx="5617029" cy="2639184"/>
          </a:xfrm>
        </p:spPr>
        <p:txBody>
          <a:bodyPr/>
          <a:lstStyle/>
          <a:p>
            <a:pPr>
              <a:lnSpc>
                <a:spcPct val="100000"/>
              </a:lnSpc>
            </a:pPr>
            <a:r>
              <a:rPr lang="en-US" sz="2400" dirty="0" smtClean="0">
                <a:solidFill>
                  <a:srgbClr val="00B0F0">
                    <a:alpha val="99000"/>
                  </a:srgbClr>
                </a:solidFill>
                <a:ea typeface="Segoe UI" pitchFamily="34" charset="0"/>
                <a:cs typeface="Segoe UI" pitchFamily="34" charset="0"/>
              </a:rPr>
              <a:t>Ideal for Applications Needing:</a:t>
            </a:r>
          </a:p>
          <a:p>
            <a:pPr lvl="1">
              <a:lnSpc>
                <a:spcPct val="100000"/>
              </a:lnSpc>
            </a:pPr>
            <a:r>
              <a:rPr lang="en-US" sz="4000" dirty="0" smtClean="0">
                <a:latin typeface="Segoe UI Light" pitchFamily="34" charset="0"/>
              </a:rPr>
              <a:t>Scalability</a:t>
            </a:r>
          </a:p>
          <a:p>
            <a:pPr lvl="1">
              <a:lnSpc>
                <a:spcPct val="100000"/>
              </a:lnSpc>
            </a:pPr>
            <a:r>
              <a:rPr lang="en-US" sz="4000" dirty="0" smtClean="0">
                <a:latin typeface="Segoe UI Light" pitchFamily="34" charset="0"/>
              </a:rPr>
              <a:t>Availability</a:t>
            </a:r>
          </a:p>
          <a:p>
            <a:pPr lvl="1">
              <a:lnSpc>
                <a:spcPct val="100000"/>
              </a:lnSpc>
            </a:pPr>
            <a:r>
              <a:rPr lang="en-US" sz="4000" dirty="0" smtClean="0">
                <a:latin typeface="Segoe UI Light" pitchFamily="34" charset="0"/>
              </a:rPr>
              <a:t>Fault Tolerance</a:t>
            </a:r>
          </a:p>
          <a:p>
            <a:pPr lvl="1">
              <a:lnSpc>
                <a:spcPct val="100000"/>
              </a:lnSpc>
            </a:pPr>
            <a:endParaRPr lang="en-US" dirty="0" smtClean="0"/>
          </a:p>
        </p:txBody>
      </p:sp>
      <p:pic>
        <p:nvPicPr>
          <p:cNvPr id="1026" name="Picture 2" descr="C:\Users\jonahs\Work Documents\Windows Azure Dot Com\03_Designs\Website Dyno Awesome\cut images\IMG_checkitof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52875"/>
            <a:ext cx="2809875" cy="290512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6501284" y="1447800"/>
            <a:ext cx="5486400" cy="3562514"/>
          </a:xfrm>
          <a:prstGeom prst="rect">
            <a:avLst/>
          </a:prstGeom>
        </p:spPr>
        <p:txBody>
          <a:bodyPr vert="horz" wrap="square" lIns="0" tIns="0" rIns="0" bIns="0" rtlCol="0">
            <a:spAutoFit/>
          </a:bodyPr>
          <a:lstStyle>
            <a:lvl1pPr marL="3175" indent="0" algn="l" defTabSz="914325"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25" rtl="0" eaLnBrk="1" latinLnBrk="0" hangingPunct="1">
              <a:lnSpc>
                <a:spcPct val="90000"/>
              </a:lnSpc>
              <a:spcBef>
                <a:spcPts val="0"/>
              </a:spcBef>
              <a:buSzPct val="80000"/>
              <a:buFont typeface="Arial" pitchFamily="34" charset="0"/>
              <a:buNone/>
              <a:defRPr sz="2000" kern="1200" spc="-51" baseline="0">
                <a:gradFill>
                  <a:gsLst>
                    <a:gs pos="0">
                      <a:srgbClr val="595959"/>
                    </a:gs>
                    <a:gs pos="86000">
                      <a:srgbClr val="595959"/>
                    </a:gs>
                  </a:gsLst>
                  <a:lin ang="5400000" scaled="0"/>
                </a:gradFill>
                <a:latin typeface="+mn-lt"/>
                <a:ea typeface="+mn-ea"/>
                <a:cs typeface="+mn-cs"/>
              </a:defRPr>
            </a:lvl2pPr>
            <a:lvl3pPr marL="1258784" indent="-403191" algn="l" defTabSz="914325" rtl="0" eaLnBrk="1" latinLnBrk="0" hangingPunct="1">
              <a:lnSpc>
                <a:spcPct val="90000"/>
              </a:lnSpc>
              <a:spcBef>
                <a:spcPct val="20000"/>
              </a:spcBef>
              <a:buSzPct val="80000"/>
              <a:buFontTx/>
              <a:buBlip>
                <a:blip r:embed="rId4"/>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828" indent="-346046" algn="l" defTabSz="914325" rtl="0" eaLnBrk="1" latinLnBrk="0" hangingPunct="1">
              <a:lnSpc>
                <a:spcPct val="90000"/>
              </a:lnSpc>
              <a:spcBef>
                <a:spcPct val="20000"/>
              </a:spcBef>
              <a:buSzPct val="80000"/>
              <a:buFontTx/>
              <a:buBlip>
                <a:blip r:embed="rId4"/>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351" indent="-336522" algn="l" defTabSz="914325" rtl="0" eaLnBrk="1" latinLnBrk="0" hangingPunct="1">
              <a:lnSpc>
                <a:spcPct val="90000"/>
              </a:lnSpc>
              <a:spcBef>
                <a:spcPct val="20000"/>
              </a:spcBef>
              <a:buSzPct val="80000"/>
              <a:buFontTx/>
              <a:buBlip>
                <a:blip r:embed="rId4"/>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2400" dirty="0" smtClean="0">
                <a:solidFill>
                  <a:srgbClr val="00B0F0">
                    <a:alpha val="99000"/>
                  </a:srgbClr>
                </a:solidFill>
                <a:ea typeface="Segoe UI" pitchFamily="34" charset="0"/>
                <a:cs typeface="Segoe UI" pitchFamily="34" charset="0"/>
              </a:rPr>
              <a:t>Common </a:t>
            </a:r>
            <a:r>
              <a:rPr lang="en-US" sz="2400" dirty="0">
                <a:solidFill>
                  <a:srgbClr val="00B0F0">
                    <a:alpha val="99000"/>
                  </a:srgbClr>
                </a:solidFill>
                <a:ea typeface="Segoe UI" pitchFamily="34" charset="0"/>
                <a:cs typeface="Segoe UI" pitchFamily="34" charset="0"/>
              </a:rPr>
              <a:t>Application </a:t>
            </a:r>
            <a:r>
              <a:rPr lang="en-US" sz="2400" dirty="0" smtClean="0">
                <a:solidFill>
                  <a:srgbClr val="00B0F0">
                    <a:alpha val="99000"/>
                  </a:srgbClr>
                </a:solidFill>
                <a:ea typeface="Segoe UI" pitchFamily="34" charset="0"/>
                <a:cs typeface="Segoe UI" pitchFamily="34" charset="0"/>
              </a:rPr>
              <a:t>Uses:</a:t>
            </a:r>
            <a:endParaRPr lang="en-US" sz="2400" dirty="0">
              <a:solidFill>
                <a:srgbClr val="00B0F0">
                  <a:alpha val="99000"/>
                </a:srgbClr>
              </a:solidFill>
              <a:ea typeface="Segoe UI" pitchFamily="34" charset="0"/>
              <a:cs typeface="Segoe UI" pitchFamily="34" charset="0"/>
            </a:endParaRPr>
          </a:p>
          <a:p>
            <a:pPr lvl="1">
              <a:lnSpc>
                <a:spcPct val="100000"/>
              </a:lnSpc>
            </a:pPr>
            <a:r>
              <a:rPr lang="en-US" sz="4000" dirty="0">
                <a:latin typeface="Segoe UI Light" pitchFamily="34" charset="0"/>
              </a:rPr>
              <a:t>Web Sites</a:t>
            </a:r>
          </a:p>
          <a:p>
            <a:pPr lvl="1">
              <a:lnSpc>
                <a:spcPct val="100000"/>
              </a:lnSpc>
            </a:pPr>
            <a:r>
              <a:rPr lang="en-US" sz="4000" dirty="0">
                <a:latin typeface="Segoe UI Light" pitchFamily="34" charset="0"/>
              </a:rPr>
              <a:t>Compute Intensive apps</a:t>
            </a:r>
          </a:p>
          <a:p>
            <a:pPr lvl="1">
              <a:lnSpc>
                <a:spcPct val="100000"/>
              </a:lnSpc>
            </a:pPr>
            <a:r>
              <a:rPr lang="en-US" sz="4000" dirty="0">
                <a:latin typeface="Segoe UI Light" pitchFamily="34" charset="0"/>
              </a:rPr>
              <a:t>Device Applications</a:t>
            </a:r>
          </a:p>
          <a:p>
            <a:pPr lvl="1">
              <a:lnSpc>
                <a:spcPct val="100000"/>
              </a:lnSpc>
            </a:pPr>
            <a:r>
              <a:rPr lang="en-US" sz="4000" dirty="0">
                <a:latin typeface="Segoe UI Light" pitchFamily="34" charset="0"/>
              </a:rPr>
              <a:t>Web APIs</a:t>
            </a:r>
          </a:p>
          <a:p>
            <a:pPr lvl="1">
              <a:lnSpc>
                <a:spcPct val="100000"/>
              </a:lnSpc>
            </a:pPr>
            <a:r>
              <a:rPr lang="en-US" sz="4000" dirty="0">
                <a:latin typeface="Segoe UI Light" pitchFamily="34" charset="0"/>
              </a:rPr>
              <a:t>Social Games</a:t>
            </a:r>
          </a:p>
        </p:txBody>
      </p:sp>
    </p:spTree>
    <p:extLst>
      <p:ext uri="{BB962C8B-B14F-4D97-AF65-F5344CB8AC3E}">
        <p14:creationId xmlns:p14="http://schemas.microsoft.com/office/powerpoint/2010/main" val="75545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a:t>
            </a:r>
            <a:r>
              <a:rPr lang="en-US" dirty="0">
                <a:solidFill>
                  <a:schemeClr val="accent2">
                    <a:alpha val="99000"/>
                  </a:schemeClr>
                </a:solidFill>
              </a:rPr>
              <a:t>Instance Sizes</a:t>
            </a:r>
          </a:p>
        </p:txBody>
      </p:sp>
      <p:sp>
        <p:nvSpPr>
          <p:cNvPr id="6" name="Title 33"/>
          <p:cNvSpPr txBox="1">
            <a:spLocks/>
          </p:cNvSpPr>
          <p:nvPr/>
        </p:nvSpPr>
        <p:spPr>
          <a:xfrm>
            <a:off x="634363" y="3285965"/>
            <a:ext cx="9406858" cy="563222"/>
          </a:xfrm>
          <a:prstGeom prst="rect">
            <a:avLst/>
          </a:prstGeom>
          <a:noFill/>
        </p:spPr>
        <p:txBody>
          <a:bodyPr wrap="square" lIns="91436" tIns="182872" rIns="91436" bIns="45719" rtlCol="0">
            <a:spAutoFit/>
          </a:bodyPr>
          <a:lstStyle>
            <a:defPPr>
              <a:defRPr lang="en-US"/>
            </a:defPPr>
            <a:lvl2pPr marL="0" lvl="1" indent="-155569" defTabSz="914325">
              <a:lnSpc>
                <a:spcPct val="90000"/>
              </a:lnSpc>
              <a:spcBef>
                <a:spcPct val="0"/>
              </a:spcBef>
              <a:buClr>
                <a:srgbClr val="FFC000"/>
              </a:buClr>
              <a:defRPr sz="2800" spc="-100">
                <a:ln w="3175">
                  <a:noFill/>
                </a:ln>
                <a:gradFill flip="none" rotWithShape="1">
                  <a:gsLst>
                    <a:gs pos="0">
                      <a:srgbClr val="595959"/>
                    </a:gs>
                    <a:gs pos="86000">
                      <a:srgbClr val="595959"/>
                    </a:gs>
                  </a:gsLst>
                  <a:lin ang="5400000" scaled="0"/>
                  <a:tileRect/>
                </a:gradFill>
                <a:latin typeface="Segoe UI Light" pitchFamily="34" charset="0"/>
                <a:cs typeface="Arial" charset="0"/>
              </a:defRPr>
            </a:lvl2pPr>
          </a:lstStyle>
          <a:p>
            <a:pPr lvl="1"/>
            <a:r>
              <a:rPr lang="en-US" sz="2400" dirty="0">
                <a:latin typeface="Segoe UI" pitchFamily="34" charset="0"/>
                <a:ea typeface="Segoe UI" pitchFamily="34" charset="0"/>
                <a:cs typeface="Segoe UI" pitchFamily="34" charset="0"/>
              </a:rPr>
              <a:t>Unit of Compute Defined </a:t>
            </a:r>
          </a:p>
        </p:txBody>
      </p:sp>
      <p:sp>
        <p:nvSpPr>
          <p:cNvPr id="7" name="TextBox 6"/>
          <p:cNvSpPr txBox="1"/>
          <p:nvPr/>
        </p:nvSpPr>
        <p:spPr bwMode="invGray">
          <a:xfrm>
            <a:off x="633341" y="1093093"/>
            <a:ext cx="9401397" cy="563222"/>
          </a:xfrm>
          <a:prstGeom prst="rect">
            <a:avLst/>
          </a:prstGeom>
          <a:noFill/>
        </p:spPr>
        <p:txBody>
          <a:bodyPr wrap="square" lIns="91436" tIns="182872" rIns="91436" bIns="45719" rtlCol="0">
            <a:spAutoFit/>
          </a:bodyPr>
          <a:lstStyle/>
          <a:p>
            <a:pPr marL="0" lvl="1" indent="-155569" defTabSz="914325">
              <a:lnSpc>
                <a:spcPct val="90000"/>
              </a:lnSpc>
              <a:spcBef>
                <a:spcPct val="0"/>
              </a:spcBef>
              <a:buClr>
                <a:srgbClr val="FFC000"/>
              </a:buClr>
              <a:defRPr/>
            </a:pPr>
            <a:r>
              <a:rPr lang="en-US" spc="-100" dirty="0">
                <a:ln w="3175">
                  <a:noFill/>
                </a:ln>
                <a:gradFill flip="none" rotWithShape="1">
                  <a:gsLst>
                    <a:gs pos="0">
                      <a:srgbClr val="595959"/>
                    </a:gs>
                    <a:gs pos="86000">
                      <a:srgbClr val="595959"/>
                    </a:gs>
                  </a:gsLst>
                  <a:lin ang="5400000" scaled="0"/>
                  <a:tileRect/>
                </a:gradFill>
                <a:latin typeface="Segoe UI" pitchFamily="34" charset="0"/>
                <a:ea typeface="Segoe UI" pitchFamily="34" charset="0"/>
                <a:cs typeface="Segoe UI" pitchFamily="34" charset="0"/>
              </a:rPr>
              <a:t>Variable instance sizes to handle complex workloads of any size </a:t>
            </a:r>
          </a:p>
        </p:txBody>
      </p:sp>
      <p:grpSp>
        <p:nvGrpSpPr>
          <p:cNvPr id="86" name="Group 85"/>
          <p:cNvGrpSpPr/>
          <p:nvPr/>
        </p:nvGrpSpPr>
        <p:grpSpPr>
          <a:xfrm>
            <a:off x="2605836" y="3894131"/>
            <a:ext cx="1828800" cy="2165649"/>
            <a:chOff x="2841550" y="4062546"/>
            <a:chExt cx="1828800" cy="2165649"/>
          </a:xfrm>
        </p:grpSpPr>
        <p:sp>
          <p:nvSpPr>
            <p:cNvPr id="9" name="Rounded Rectangle 8"/>
            <p:cNvSpPr/>
            <p:nvPr/>
          </p:nvSpPr>
          <p:spPr bwMode="auto">
            <a:xfrm>
              <a:off x="2841550" y="4158550"/>
              <a:ext cx="1828800" cy="2069645"/>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8936"/>
              <a:r>
                <a:rPr lang="en-US" altLang="zh-CN" sz="2000" dirty="0">
                  <a:solidFill>
                    <a:schemeClr val="bg1">
                      <a:alpha val="99000"/>
                    </a:schemeClr>
                  </a:solidFill>
                  <a:ea typeface="Segoe UI" pitchFamily="34" charset="0"/>
                  <a:cs typeface="Segoe UI" pitchFamily="34" charset="0"/>
                </a:rPr>
                <a:t> </a:t>
              </a:r>
            </a:p>
          </p:txBody>
        </p:sp>
        <p:sp>
          <p:nvSpPr>
            <p:cNvPr id="10" name="TextBox 9"/>
            <p:cNvSpPr txBox="1"/>
            <p:nvPr/>
          </p:nvSpPr>
          <p:spPr bwMode="invGray">
            <a:xfrm>
              <a:off x="3221155" y="4062546"/>
              <a:ext cx="1069590" cy="618631"/>
            </a:xfrm>
            <a:prstGeom prst="rect">
              <a:avLst/>
            </a:prstGeom>
            <a:noFill/>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Small</a:t>
              </a:r>
            </a:p>
          </p:txBody>
        </p:sp>
        <p:sp>
          <p:nvSpPr>
            <p:cNvPr id="11" name="Rectangle 10"/>
            <p:cNvSpPr/>
            <p:nvPr/>
          </p:nvSpPr>
          <p:spPr>
            <a:xfrm>
              <a:off x="2916354" y="4764695"/>
              <a:ext cx="1679192" cy="375187"/>
            </a:xfrm>
            <a:prstGeom prst="rect">
              <a:avLst/>
            </a:prstGeom>
          </p:spPr>
          <p:txBody>
            <a:bodyPr wrap="square" anchor="ctr" anchorCtr="0">
              <a:noAutofit/>
            </a:bodyPr>
            <a:lstStyle/>
            <a:p>
              <a:pPr algn="ctr"/>
              <a:r>
                <a:rPr lang="en-US" sz="2000" b="1" kern="0" dirty="0">
                  <a:gradFill>
                    <a:gsLst>
                      <a:gs pos="0">
                        <a:schemeClr val="bg1"/>
                      </a:gs>
                      <a:gs pos="50000">
                        <a:schemeClr val="bg1"/>
                      </a:gs>
                    </a:gsLst>
                    <a:lin ang="10800000" scaled="0"/>
                  </a:gradFill>
                  <a:latin typeface="+mj-lt"/>
                </a:rPr>
                <a:t>1 x 1.6Ghz </a:t>
              </a:r>
            </a:p>
          </p:txBody>
        </p:sp>
        <p:sp>
          <p:nvSpPr>
            <p:cNvPr id="12" name="Rectangle 11"/>
            <p:cNvSpPr/>
            <p:nvPr/>
          </p:nvSpPr>
          <p:spPr>
            <a:xfrm>
              <a:off x="2919187" y="5078096"/>
              <a:ext cx="1673526" cy="307777"/>
            </a:xfrm>
            <a:prstGeom prst="rect">
              <a:avLst/>
            </a:prstGeom>
          </p:spPr>
          <p:txBody>
            <a:bodyPr wrap="square">
              <a:spAutoFit/>
            </a:bodyPr>
            <a:lstStyle/>
            <a:p>
              <a:pPr algn="ctr"/>
              <a:r>
                <a:rPr lang="en-US" sz="1400" b="1" kern="0" dirty="0">
                  <a:solidFill>
                    <a:schemeClr val="bg1">
                      <a:alpha val="99000"/>
                    </a:schemeClr>
                  </a:solidFill>
                  <a:latin typeface="+mj-lt"/>
                </a:rPr>
                <a:t>(moderate IO) </a:t>
              </a:r>
              <a:endParaRPr lang="en-US" sz="3700" b="1" dirty="0">
                <a:solidFill>
                  <a:schemeClr val="bg1">
                    <a:alpha val="99000"/>
                  </a:schemeClr>
                </a:solidFill>
                <a:latin typeface="+mj-lt"/>
              </a:endParaRPr>
            </a:p>
          </p:txBody>
        </p:sp>
        <p:sp>
          <p:nvSpPr>
            <p:cNvPr id="13" name="Rectangle 12"/>
            <p:cNvSpPr/>
            <p:nvPr/>
          </p:nvSpPr>
          <p:spPr>
            <a:xfrm>
              <a:off x="2916354" y="5339718"/>
              <a:ext cx="1679192" cy="375187"/>
            </a:xfrm>
            <a:prstGeom prst="rect">
              <a:avLst/>
            </a:prstGeom>
          </p:spPr>
          <p:txBody>
            <a:bodyPr wrap="square" anchor="ctr" anchorCtr="0">
              <a:noAutofit/>
            </a:bodyPr>
            <a:lstStyle/>
            <a:p>
              <a:pPr algn="ctr"/>
              <a:r>
                <a:rPr lang="en-US" sz="1300" b="1" kern="0" dirty="0">
                  <a:solidFill>
                    <a:schemeClr val="bg1">
                      <a:alpha val="99000"/>
                    </a:schemeClr>
                  </a:solidFill>
                  <a:latin typeface="+mj-lt"/>
                </a:rPr>
                <a:t>1.75 GB memory </a:t>
              </a:r>
            </a:p>
          </p:txBody>
        </p:sp>
        <p:sp>
          <p:nvSpPr>
            <p:cNvPr id="14" name="Rectangle 13"/>
            <p:cNvSpPr/>
            <p:nvPr/>
          </p:nvSpPr>
          <p:spPr>
            <a:xfrm>
              <a:off x="2916354" y="5649778"/>
              <a:ext cx="1679192" cy="375187"/>
            </a:xfrm>
            <a:prstGeom prst="rect">
              <a:avLst/>
            </a:prstGeom>
          </p:spPr>
          <p:txBody>
            <a:bodyPr wrap="square" anchor="ctr" anchorCtr="0">
              <a:noAutofit/>
            </a:bodyPr>
            <a:lstStyle/>
            <a:p>
              <a:pPr algn="ctr"/>
              <a:r>
                <a:rPr lang="en-US" sz="1300" b="1" kern="0" dirty="0" smtClean="0">
                  <a:solidFill>
                    <a:schemeClr val="bg1">
                      <a:alpha val="99000"/>
                    </a:schemeClr>
                  </a:solidFill>
                  <a:latin typeface="+mj-lt"/>
                </a:rPr>
                <a:t>225 </a:t>
              </a:r>
              <a:r>
                <a:rPr lang="en-US" sz="1300" b="1" kern="0" dirty="0">
                  <a:solidFill>
                    <a:schemeClr val="bg1">
                      <a:alpha val="99000"/>
                    </a:schemeClr>
                  </a:solidFill>
                  <a:latin typeface="+mj-lt"/>
                </a:rPr>
                <a:t>GB storage</a:t>
              </a:r>
            </a:p>
            <a:p>
              <a:pPr algn="ctr"/>
              <a:r>
                <a:rPr lang="en-US" sz="1300" kern="0" dirty="0">
                  <a:solidFill>
                    <a:schemeClr val="bg1">
                      <a:alpha val="99000"/>
                    </a:schemeClr>
                  </a:solidFill>
                  <a:latin typeface="+mj-lt"/>
                </a:rPr>
                <a:t>(instance storage) </a:t>
              </a:r>
            </a:p>
          </p:txBody>
        </p:sp>
        <p:cxnSp>
          <p:nvCxnSpPr>
            <p:cNvPr id="15" name="Straight Connector 14"/>
            <p:cNvCxnSpPr/>
            <p:nvPr/>
          </p:nvCxnSpPr>
          <p:spPr>
            <a:xfrm>
              <a:off x="2978710" y="4681025"/>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87" name="Group 86"/>
          <p:cNvGrpSpPr/>
          <p:nvPr/>
        </p:nvGrpSpPr>
        <p:grpSpPr>
          <a:xfrm>
            <a:off x="4495202" y="3894131"/>
            <a:ext cx="1828800" cy="2160720"/>
            <a:chOff x="5157632" y="4062546"/>
            <a:chExt cx="1828800" cy="2160720"/>
          </a:xfrm>
        </p:grpSpPr>
        <p:sp>
          <p:nvSpPr>
            <p:cNvPr id="16" name="Rounded Rectangle 15"/>
            <p:cNvSpPr/>
            <p:nvPr/>
          </p:nvSpPr>
          <p:spPr bwMode="auto">
            <a:xfrm>
              <a:off x="5157632" y="4152031"/>
              <a:ext cx="1828800" cy="2071235"/>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8936"/>
              <a:r>
                <a:rPr lang="en-US" altLang="zh-CN" sz="2000" dirty="0">
                  <a:solidFill>
                    <a:schemeClr val="bg1">
                      <a:alpha val="99000"/>
                    </a:schemeClr>
                  </a:solidFill>
                  <a:ea typeface="Segoe UI" pitchFamily="34" charset="0"/>
                  <a:cs typeface="Segoe UI" pitchFamily="34" charset="0"/>
                </a:rPr>
                <a:t> </a:t>
              </a:r>
            </a:p>
          </p:txBody>
        </p:sp>
        <p:sp>
          <p:nvSpPr>
            <p:cNvPr id="17" name="TextBox 16"/>
            <p:cNvSpPr txBox="1"/>
            <p:nvPr/>
          </p:nvSpPr>
          <p:spPr bwMode="invGray">
            <a:xfrm>
              <a:off x="5270468" y="4062546"/>
              <a:ext cx="1603128" cy="618631"/>
            </a:xfrm>
            <a:prstGeom prst="rect">
              <a:avLst/>
            </a:prstGeom>
            <a:noFill/>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Medium</a:t>
              </a:r>
            </a:p>
          </p:txBody>
        </p:sp>
        <p:sp>
          <p:nvSpPr>
            <p:cNvPr id="18" name="Rectangle 17"/>
            <p:cNvSpPr/>
            <p:nvPr/>
          </p:nvSpPr>
          <p:spPr>
            <a:xfrm>
              <a:off x="5280300" y="4758176"/>
              <a:ext cx="1583464" cy="375187"/>
            </a:xfrm>
            <a:prstGeom prst="rect">
              <a:avLst/>
            </a:prstGeom>
          </p:spPr>
          <p:txBody>
            <a:bodyPr wrap="square" anchor="ctr" anchorCtr="0">
              <a:noAutofit/>
            </a:bodyPr>
            <a:lstStyle/>
            <a:p>
              <a:pPr algn="ctr"/>
              <a:r>
                <a:rPr lang="en-US" sz="2000" b="1" kern="0" dirty="0">
                  <a:gradFill>
                    <a:gsLst>
                      <a:gs pos="0">
                        <a:schemeClr val="bg1"/>
                      </a:gs>
                      <a:gs pos="50000">
                        <a:schemeClr val="bg1"/>
                      </a:gs>
                    </a:gsLst>
                    <a:lin ang="10800000" scaled="0"/>
                  </a:gradFill>
                  <a:latin typeface="+mj-lt"/>
                </a:rPr>
                <a:t>2 x 1.6Ghz </a:t>
              </a:r>
            </a:p>
          </p:txBody>
        </p:sp>
        <p:sp>
          <p:nvSpPr>
            <p:cNvPr id="19" name="Rectangle 18"/>
            <p:cNvSpPr/>
            <p:nvPr/>
          </p:nvSpPr>
          <p:spPr>
            <a:xfrm>
              <a:off x="5282971" y="5071577"/>
              <a:ext cx="1578122" cy="307777"/>
            </a:xfrm>
            <a:prstGeom prst="rect">
              <a:avLst/>
            </a:prstGeom>
          </p:spPr>
          <p:txBody>
            <a:bodyPr wrap="square">
              <a:spAutoFit/>
            </a:bodyPr>
            <a:lstStyle/>
            <a:p>
              <a:pPr algn="ctr"/>
              <a:r>
                <a:rPr lang="en-US" sz="1400" b="1" kern="0" dirty="0">
                  <a:solidFill>
                    <a:schemeClr val="bg1">
                      <a:alpha val="99000"/>
                    </a:schemeClr>
                  </a:solidFill>
                  <a:latin typeface="+mj-lt"/>
                </a:rPr>
                <a:t>(high IO)</a:t>
              </a:r>
              <a:endParaRPr lang="en-US" sz="3700" b="1" dirty="0">
                <a:solidFill>
                  <a:schemeClr val="bg1">
                    <a:alpha val="99000"/>
                  </a:schemeClr>
                </a:solidFill>
                <a:latin typeface="+mj-lt"/>
              </a:endParaRPr>
            </a:p>
          </p:txBody>
        </p:sp>
        <p:sp>
          <p:nvSpPr>
            <p:cNvPr id="20" name="Rectangle 19"/>
            <p:cNvSpPr/>
            <p:nvPr/>
          </p:nvSpPr>
          <p:spPr>
            <a:xfrm>
              <a:off x="5280300" y="5333201"/>
              <a:ext cx="1583464" cy="375187"/>
            </a:xfrm>
            <a:prstGeom prst="rect">
              <a:avLst/>
            </a:prstGeom>
          </p:spPr>
          <p:txBody>
            <a:bodyPr wrap="square" anchor="ctr" anchorCtr="0">
              <a:noAutofit/>
            </a:bodyPr>
            <a:lstStyle/>
            <a:p>
              <a:pPr algn="ctr"/>
              <a:r>
                <a:rPr lang="en-US" sz="1300" b="1" kern="0" dirty="0">
                  <a:solidFill>
                    <a:schemeClr val="bg1">
                      <a:alpha val="99000"/>
                    </a:schemeClr>
                  </a:solidFill>
                  <a:latin typeface="+mj-lt"/>
                </a:rPr>
                <a:t>3.5 GB memory </a:t>
              </a:r>
            </a:p>
          </p:txBody>
        </p:sp>
        <p:sp>
          <p:nvSpPr>
            <p:cNvPr id="21" name="Rectangle 20"/>
            <p:cNvSpPr/>
            <p:nvPr/>
          </p:nvSpPr>
          <p:spPr>
            <a:xfrm>
              <a:off x="5280300" y="5643261"/>
              <a:ext cx="1583464" cy="375187"/>
            </a:xfrm>
            <a:prstGeom prst="rect">
              <a:avLst/>
            </a:prstGeom>
          </p:spPr>
          <p:txBody>
            <a:bodyPr wrap="square" anchor="ctr" anchorCtr="0">
              <a:noAutofit/>
            </a:bodyPr>
            <a:lstStyle/>
            <a:p>
              <a:pPr algn="ctr"/>
              <a:r>
                <a:rPr lang="en-US" sz="1300" b="1" kern="0" dirty="0" smtClean="0">
                  <a:solidFill>
                    <a:schemeClr val="bg1">
                      <a:alpha val="99000"/>
                    </a:schemeClr>
                  </a:solidFill>
                  <a:latin typeface="+mj-lt"/>
                </a:rPr>
                <a:t>490 </a:t>
              </a:r>
              <a:r>
                <a:rPr lang="en-US" sz="1300" b="1" kern="0" dirty="0">
                  <a:solidFill>
                    <a:schemeClr val="bg1">
                      <a:alpha val="99000"/>
                    </a:schemeClr>
                  </a:solidFill>
                  <a:latin typeface="+mj-lt"/>
                </a:rPr>
                <a:t>GB storage</a:t>
              </a:r>
            </a:p>
            <a:p>
              <a:pPr algn="ctr"/>
              <a:r>
                <a:rPr lang="en-US" sz="1300" kern="0" dirty="0">
                  <a:solidFill>
                    <a:schemeClr val="bg1">
                      <a:alpha val="99000"/>
                    </a:schemeClr>
                  </a:solidFill>
                  <a:latin typeface="+mj-lt"/>
                </a:rPr>
                <a:t>(instance storage) </a:t>
              </a:r>
            </a:p>
          </p:txBody>
        </p:sp>
        <p:cxnSp>
          <p:nvCxnSpPr>
            <p:cNvPr id="22" name="Straight Connector 21"/>
            <p:cNvCxnSpPr/>
            <p:nvPr/>
          </p:nvCxnSpPr>
          <p:spPr>
            <a:xfrm>
              <a:off x="5294792" y="4676094"/>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5" name="Group 94"/>
          <p:cNvGrpSpPr/>
          <p:nvPr/>
        </p:nvGrpSpPr>
        <p:grpSpPr>
          <a:xfrm>
            <a:off x="2605836" y="1663439"/>
            <a:ext cx="1828800" cy="1507633"/>
            <a:chOff x="2847764" y="1767349"/>
            <a:chExt cx="1828800" cy="1507633"/>
          </a:xfrm>
        </p:grpSpPr>
        <p:sp>
          <p:nvSpPr>
            <p:cNvPr id="30" name="Rounded Rectangle 29"/>
            <p:cNvSpPr/>
            <p:nvPr/>
          </p:nvSpPr>
          <p:spPr bwMode="auto">
            <a:xfrm>
              <a:off x="2847764" y="1875673"/>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31" name="TextBox 30"/>
            <p:cNvSpPr txBox="1"/>
            <p:nvPr/>
          </p:nvSpPr>
          <p:spPr bwMode="invGray">
            <a:xfrm>
              <a:off x="2981824" y="1767349"/>
              <a:ext cx="1560680" cy="618631"/>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Small</a:t>
              </a:r>
            </a:p>
          </p:txBody>
        </p:sp>
        <p:sp>
          <p:nvSpPr>
            <p:cNvPr id="32" name="Rectangle 31"/>
            <p:cNvSpPr/>
            <p:nvPr/>
          </p:nvSpPr>
          <p:spPr>
            <a:xfrm>
              <a:off x="2877869" y="2541519"/>
              <a:ext cx="1768590" cy="241689"/>
            </a:xfrm>
            <a:prstGeom prst="rect">
              <a:avLst/>
            </a:prstGeom>
          </p:spPr>
          <p:txBody>
            <a:bodyPr wrap="square" anchor="ctr" anchorCtr="0">
              <a:noAutofit/>
            </a:bodyPr>
            <a:lstStyle/>
            <a:p>
              <a:pPr algn="ctr"/>
              <a:r>
                <a:rPr lang="en-US" sz="2700" b="1" kern="0" dirty="0">
                  <a:gradFill>
                    <a:gsLst>
                      <a:gs pos="0">
                        <a:schemeClr val="bg1"/>
                      </a:gs>
                      <a:gs pos="50000">
                        <a:schemeClr val="bg1"/>
                      </a:gs>
                    </a:gsLst>
                    <a:lin ang="10800000" scaled="0"/>
                  </a:gradFill>
                  <a:latin typeface="+mj-lt"/>
                </a:rPr>
                <a:t>$0.12 </a:t>
              </a:r>
            </a:p>
          </p:txBody>
        </p:sp>
        <p:sp>
          <p:nvSpPr>
            <p:cNvPr id="33" name="Rectangle 32"/>
            <p:cNvSpPr/>
            <p:nvPr/>
          </p:nvSpPr>
          <p:spPr>
            <a:xfrm>
              <a:off x="2880853" y="2873971"/>
              <a:ext cx="1762622" cy="338554"/>
            </a:xfrm>
            <a:prstGeom prst="rect">
              <a:avLst/>
            </a:prstGeom>
          </p:spPr>
          <p:txBody>
            <a:bodyPr wrap="square">
              <a:spAutoFit/>
            </a:bodyPr>
            <a:lstStyle/>
            <a:p>
              <a:pPr algn="ctr"/>
              <a:r>
                <a:rPr lang="en-US" sz="1600" b="1" kern="0" dirty="0">
                  <a:gradFill>
                    <a:gsLst>
                      <a:gs pos="0">
                        <a:schemeClr val="bg1"/>
                      </a:gs>
                      <a:gs pos="100000">
                        <a:schemeClr val="bg1"/>
                      </a:gs>
                    </a:gsLst>
                    <a:lin ang="16200000" scaled="0"/>
                  </a:gradFill>
                  <a:latin typeface="+mj-lt"/>
                </a:rPr>
                <a:t>Per service hour</a:t>
              </a:r>
            </a:p>
          </p:txBody>
        </p:sp>
        <p:cxnSp>
          <p:nvCxnSpPr>
            <p:cNvPr id="34" name="Straight Connector 33"/>
            <p:cNvCxnSpPr/>
            <p:nvPr/>
          </p:nvCxnSpPr>
          <p:spPr>
            <a:xfrm>
              <a:off x="2984924" y="2422552"/>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2" name="Group 91"/>
          <p:cNvGrpSpPr/>
          <p:nvPr/>
        </p:nvGrpSpPr>
        <p:grpSpPr>
          <a:xfrm>
            <a:off x="4495202" y="1663438"/>
            <a:ext cx="1828800" cy="1506045"/>
            <a:chOff x="5184062" y="1767348"/>
            <a:chExt cx="1828800" cy="1506045"/>
          </a:xfrm>
        </p:grpSpPr>
        <p:sp>
          <p:nvSpPr>
            <p:cNvPr id="35" name="Rounded Rectangle 34"/>
            <p:cNvSpPr/>
            <p:nvPr/>
          </p:nvSpPr>
          <p:spPr bwMode="auto">
            <a:xfrm>
              <a:off x="5184062" y="1874084"/>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36" name="TextBox 35"/>
            <p:cNvSpPr txBox="1"/>
            <p:nvPr/>
          </p:nvSpPr>
          <p:spPr bwMode="invGray">
            <a:xfrm>
              <a:off x="5270090" y="1767348"/>
              <a:ext cx="1656744" cy="618631"/>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Medium</a:t>
              </a:r>
            </a:p>
          </p:txBody>
        </p:sp>
        <p:sp>
          <p:nvSpPr>
            <p:cNvPr id="37" name="Rectangle 36"/>
            <p:cNvSpPr/>
            <p:nvPr/>
          </p:nvSpPr>
          <p:spPr>
            <a:xfrm>
              <a:off x="5227823" y="2541518"/>
              <a:ext cx="1741278" cy="241689"/>
            </a:xfrm>
            <a:prstGeom prst="rect">
              <a:avLst/>
            </a:prstGeom>
          </p:spPr>
          <p:txBody>
            <a:bodyPr wrap="square" anchor="ctr" anchorCtr="0">
              <a:noAutofit/>
            </a:bodyPr>
            <a:lstStyle/>
            <a:p>
              <a:pPr algn="ctr"/>
              <a:r>
                <a:rPr lang="en-US" sz="2700" b="1" kern="0" dirty="0">
                  <a:gradFill>
                    <a:gsLst>
                      <a:gs pos="0">
                        <a:schemeClr val="bg1"/>
                      </a:gs>
                      <a:gs pos="50000">
                        <a:schemeClr val="bg1"/>
                      </a:gs>
                    </a:gsLst>
                    <a:lin ang="10800000" scaled="0"/>
                  </a:gradFill>
                  <a:latin typeface="+mj-lt"/>
                </a:rPr>
                <a:t>$0.24 </a:t>
              </a:r>
            </a:p>
          </p:txBody>
        </p:sp>
        <p:sp>
          <p:nvSpPr>
            <p:cNvPr id="38" name="Rectangle 37"/>
            <p:cNvSpPr/>
            <p:nvPr/>
          </p:nvSpPr>
          <p:spPr>
            <a:xfrm>
              <a:off x="5230761" y="2873970"/>
              <a:ext cx="1735402" cy="338554"/>
            </a:xfrm>
            <a:prstGeom prst="rect">
              <a:avLst/>
            </a:prstGeom>
          </p:spPr>
          <p:txBody>
            <a:bodyPr wrap="square">
              <a:spAutoFit/>
            </a:bodyPr>
            <a:lstStyle/>
            <a:p>
              <a:pPr algn="ctr"/>
              <a:r>
                <a:rPr lang="en-US" sz="1600" b="1" kern="0" dirty="0">
                  <a:gradFill>
                    <a:gsLst>
                      <a:gs pos="0">
                        <a:schemeClr val="bg1"/>
                      </a:gs>
                      <a:gs pos="100000">
                        <a:schemeClr val="bg1"/>
                      </a:gs>
                    </a:gsLst>
                    <a:lin ang="16200000" scaled="0"/>
                  </a:gradFill>
                  <a:latin typeface="+mj-lt"/>
                </a:rPr>
                <a:t>Per service hour</a:t>
              </a:r>
            </a:p>
          </p:txBody>
        </p:sp>
        <p:cxnSp>
          <p:nvCxnSpPr>
            <p:cNvPr id="39" name="Straight Connector 38"/>
            <p:cNvCxnSpPr/>
            <p:nvPr/>
          </p:nvCxnSpPr>
          <p:spPr>
            <a:xfrm>
              <a:off x="5321222" y="2422551"/>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4" name="Group 93"/>
          <p:cNvGrpSpPr/>
          <p:nvPr/>
        </p:nvGrpSpPr>
        <p:grpSpPr>
          <a:xfrm>
            <a:off x="8284324" y="1663438"/>
            <a:ext cx="1828800" cy="1500909"/>
            <a:chOff x="9856662" y="1767348"/>
            <a:chExt cx="1828800" cy="1500909"/>
          </a:xfrm>
        </p:grpSpPr>
        <p:sp>
          <p:nvSpPr>
            <p:cNvPr id="40" name="Rounded Rectangle 39"/>
            <p:cNvSpPr/>
            <p:nvPr/>
          </p:nvSpPr>
          <p:spPr bwMode="auto">
            <a:xfrm>
              <a:off x="9856662" y="1868948"/>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41" name="TextBox 40"/>
            <p:cNvSpPr txBox="1"/>
            <p:nvPr/>
          </p:nvSpPr>
          <p:spPr bwMode="invGray">
            <a:xfrm>
              <a:off x="9960077" y="1767348"/>
              <a:ext cx="1621970" cy="618631"/>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X-Large</a:t>
              </a:r>
            </a:p>
          </p:txBody>
        </p:sp>
        <p:sp>
          <p:nvSpPr>
            <p:cNvPr id="42" name="Rectangle 41"/>
            <p:cNvSpPr/>
            <p:nvPr/>
          </p:nvSpPr>
          <p:spPr>
            <a:xfrm>
              <a:off x="9888273" y="2541518"/>
              <a:ext cx="1765578" cy="241689"/>
            </a:xfrm>
            <a:prstGeom prst="rect">
              <a:avLst/>
            </a:prstGeom>
          </p:spPr>
          <p:txBody>
            <a:bodyPr wrap="square" anchor="ctr" anchorCtr="0">
              <a:noAutofit/>
            </a:bodyPr>
            <a:lstStyle/>
            <a:p>
              <a:pPr algn="ctr"/>
              <a:r>
                <a:rPr lang="en-US" sz="2700" b="1" kern="0" dirty="0">
                  <a:gradFill>
                    <a:gsLst>
                      <a:gs pos="0">
                        <a:schemeClr val="bg1"/>
                      </a:gs>
                      <a:gs pos="50000">
                        <a:schemeClr val="bg1"/>
                      </a:gs>
                    </a:gsLst>
                    <a:lin ang="10800000" scaled="0"/>
                  </a:gradFill>
                  <a:latin typeface="+mj-lt"/>
                </a:rPr>
                <a:t>$0.96 </a:t>
              </a:r>
            </a:p>
          </p:txBody>
        </p:sp>
        <p:sp>
          <p:nvSpPr>
            <p:cNvPr id="43" name="Rectangle 42"/>
            <p:cNvSpPr/>
            <p:nvPr/>
          </p:nvSpPr>
          <p:spPr>
            <a:xfrm>
              <a:off x="9891252" y="2873970"/>
              <a:ext cx="1759620" cy="338554"/>
            </a:xfrm>
            <a:prstGeom prst="rect">
              <a:avLst/>
            </a:prstGeom>
          </p:spPr>
          <p:txBody>
            <a:bodyPr wrap="square">
              <a:spAutoFit/>
            </a:bodyPr>
            <a:lstStyle/>
            <a:p>
              <a:pPr algn="ctr"/>
              <a:r>
                <a:rPr lang="en-US" sz="1600" b="1" kern="0" dirty="0">
                  <a:gradFill>
                    <a:gsLst>
                      <a:gs pos="0">
                        <a:schemeClr val="bg1"/>
                      </a:gs>
                      <a:gs pos="100000">
                        <a:schemeClr val="bg1"/>
                      </a:gs>
                    </a:gsLst>
                    <a:lin ang="16200000" scaled="0"/>
                  </a:gradFill>
                  <a:latin typeface="+mj-lt"/>
                </a:rPr>
                <a:t>Per service hour</a:t>
              </a:r>
              <a:endParaRPr lang="en-US" sz="1600" b="1" dirty="0">
                <a:gradFill>
                  <a:gsLst>
                    <a:gs pos="0">
                      <a:schemeClr val="bg1"/>
                    </a:gs>
                    <a:gs pos="100000">
                      <a:schemeClr val="bg1"/>
                    </a:gs>
                  </a:gsLst>
                  <a:lin ang="16200000" scaled="0"/>
                </a:gradFill>
                <a:latin typeface="+mj-lt"/>
              </a:endParaRPr>
            </a:p>
          </p:txBody>
        </p:sp>
        <p:cxnSp>
          <p:nvCxnSpPr>
            <p:cNvPr id="44" name="Straight Connector 43"/>
            <p:cNvCxnSpPr/>
            <p:nvPr/>
          </p:nvCxnSpPr>
          <p:spPr>
            <a:xfrm>
              <a:off x="9993822" y="2422551"/>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3" name="Group 92"/>
          <p:cNvGrpSpPr/>
          <p:nvPr/>
        </p:nvGrpSpPr>
        <p:grpSpPr>
          <a:xfrm>
            <a:off x="6394959" y="1663439"/>
            <a:ext cx="1828800" cy="1502503"/>
            <a:chOff x="7520361" y="1767349"/>
            <a:chExt cx="1828800" cy="1502503"/>
          </a:xfrm>
        </p:grpSpPr>
        <p:sp>
          <p:nvSpPr>
            <p:cNvPr id="45" name="Rounded Rectangle 44"/>
            <p:cNvSpPr/>
            <p:nvPr/>
          </p:nvSpPr>
          <p:spPr bwMode="auto">
            <a:xfrm>
              <a:off x="7520361" y="1870542"/>
              <a:ext cx="1828800" cy="1399310"/>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46" name="TextBox 45"/>
            <p:cNvSpPr txBox="1"/>
            <p:nvPr/>
          </p:nvSpPr>
          <p:spPr bwMode="invGray">
            <a:xfrm>
              <a:off x="7600335" y="1767349"/>
              <a:ext cx="1668852" cy="618631"/>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Large </a:t>
              </a:r>
            </a:p>
          </p:txBody>
        </p:sp>
        <p:sp>
          <p:nvSpPr>
            <p:cNvPr id="47" name="Rectangle 46"/>
            <p:cNvSpPr/>
            <p:nvPr/>
          </p:nvSpPr>
          <p:spPr>
            <a:xfrm>
              <a:off x="7545541" y="2541520"/>
              <a:ext cx="1778440" cy="241689"/>
            </a:xfrm>
            <a:prstGeom prst="rect">
              <a:avLst/>
            </a:prstGeom>
          </p:spPr>
          <p:txBody>
            <a:bodyPr wrap="square" anchor="ctr" anchorCtr="0">
              <a:noAutofit/>
            </a:bodyPr>
            <a:lstStyle/>
            <a:p>
              <a:pPr algn="ctr"/>
              <a:r>
                <a:rPr lang="en-US" sz="2700" b="1" kern="0" dirty="0">
                  <a:gradFill>
                    <a:gsLst>
                      <a:gs pos="0">
                        <a:schemeClr val="bg1"/>
                      </a:gs>
                      <a:gs pos="50000">
                        <a:schemeClr val="bg1"/>
                      </a:gs>
                    </a:gsLst>
                    <a:lin ang="10800000" scaled="0"/>
                  </a:gradFill>
                  <a:latin typeface="+mj-lt"/>
                </a:rPr>
                <a:t>$0.48 </a:t>
              </a:r>
            </a:p>
          </p:txBody>
        </p:sp>
        <p:sp>
          <p:nvSpPr>
            <p:cNvPr id="48" name="Rectangle 47"/>
            <p:cNvSpPr/>
            <p:nvPr/>
          </p:nvSpPr>
          <p:spPr>
            <a:xfrm>
              <a:off x="7548541" y="2873972"/>
              <a:ext cx="1772440" cy="338554"/>
            </a:xfrm>
            <a:prstGeom prst="rect">
              <a:avLst/>
            </a:prstGeom>
          </p:spPr>
          <p:txBody>
            <a:bodyPr wrap="square">
              <a:spAutoFit/>
            </a:bodyPr>
            <a:lstStyle/>
            <a:p>
              <a:pPr algn="ctr"/>
              <a:r>
                <a:rPr lang="en-US" sz="1600" b="1" kern="0" dirty="0">
                  <a:gradFill>
                    <a:gsLst>
                      <a:gs pos="0">
                        <a:schemeClr val="bg1"/>
                      </a:gs>
                      <a:gs pos="100000">
                        <a:schemeClr val="bg1"/>
                      </a:gs>
                    </a:gsLst>
                    <a:lin ang="16200000" scaled="0"/>
                  </a:gradFill>
                  <a:latin typeface="+mj-lt"/>
                </a:rPr>
                <a:t>Per service hour</a:t>
              </a:r>
            </a:p>
          </p:txBody>
        </p:sp>
        <p:cxnSp>
          <p:nvCxnSpPr>
            <p:cNvPr id="49" name="Straight Connector 48"/>
            <p:cNvCxnSpPr/>
            <p:nvPr/>
          </p:nvCxnSpPr>
          <p:spPr>
            <a:xfrm>
              <a:off x="7657521" y="2422552"/>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6394959" y="3915157"/>
            <a:ext cx="1828800" cy="2139694"/>
            <a:chOff x="7433126" y="4083572"/>
            <a:chExt cx="1828800" cy="2139694"/>
          </a:xfrm>
        </p:grpSpPr>
        <p:sp>
          <p:nvSpPr>
            <p:cNvPr id="23" name="Rounded Rectangle 22"/>
            <p:cNvSpPr/>
            <p:nvPr/>
          </p:nvSpPr>
          <p:spPr bwMode="auto">
            <a:xfrm>
              <a:off x="7433126" y="4150626"/>
              <a:ext cx="1828800" cy="2072640"/>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8936"/>
              <a:r>
                <a:rPr lang="en-US" altLang="zh-CN" sz="2000" dirty="0">
                  <a:solidFill>
                    <a:schemeClr val="bg1">
                      <a:alpha val="99000"/>
                    </a:schemeClr>
                  </a:solidFill>
                  <a:ea typeface="Segoe UI" pitchFamily="34" charset="0"/>
                  <a:cs typeface="Segoe UI" pitchFamily="34" charset="0"/>
                </a:rPr>
                <a:t> </a:t>
              </a:r>
            </a:p>
          </p:txBody>
        </p:sp>
        <p:sp>
          <p:nvSpPr>
            <p:cNvPr id="24" name="TextBox 23"/>
            <p:cNvSpPr txBox="1"/>
            <p:nvPr/>
          </p:nvSpPr>
          <p:spPr bwMode="invGray">
            <a:xfrm>
              <a:off x="7486538" y="4083572"/>
              <a:ext cx="1721976" cy="618631"/>
            </a:xfrm>
            <a:prstGeom prst="rect">
              <a:avLst/>
            </a:prstGeom>
            <a:noFill/>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Large </a:t>
              </a:r>
            </a:p>
          </p:txBody>
        </p:sp>
        <p:sp>
          <p:nvSpPr>
            <p:cNvPr id="25" name="Rectangle 24"/>
            <p:cNvSpPr/>
            <p:nvPr/>
          </p:nvSpPr>
          <p:spPr>
            <a:xfrm>
              <a:off x="7537031" y="4756771"/>
              <a:ext cx="1620990" cy="375187"/>
            </a:xfrm>
            <a:prstGeom prst="rect">
              <a:avLst/>
            </a:prstGeom>
          </p:spPr>
          <p:txBody>
            <a:bodyPr wrap="square" anchor="ctr" anchorCtr="0">
              <a:noAutofit/>
            </a:bodyPr>
            <a:lstStyle/>
            <a:p>
              <a:pPr algn="ctr"/>
              <a:r>
                <a:rPr lang="en-US" sz="2000" b="1" kern="0" dirty="0">
                  <a:gradFill>
                    <a:gsLst>
                      <a:gs pos="0">
                        <a:schemeClr val="bg1"/>
                      </a:gs>
                      <a:gs pos="50000">
                        <a:schemeClr val="bg1"/>
                      </a:gs>
                    </a:gsLst>
                    <a:lin ang="10800000" scaled="0"/>
                  </a:gradFill>
                  <a:latin typeface="+mj-lt"/>
                </a:rPr>
                <a:t>4 x 1.6Ghz </a:t>
              </a:r>
            </a:p>
          </p:txBody>
        </p:sp>
        <p:sp>
          <p:nvSpPr>
            <p:cNvPr id="26" name="Rectangle 25"/>
            <p:cNvSpPr/>
            <p:nvPr/>
          </p:nvSpPr>
          <p:spPr>
            <a:xfrm>
              <a:off x="7605858" y="5070173"/>
              <a:ext cx="1483336" cy="307777"/>
            </a:xfrm>
            <a:prstGeom prst="rect">
              <a:avLst/>
            </a:prstGeom>
          </p:spPr>
          <p:txBody>
            <a:bodyPr wrap="square">
              <a:spAutoFit/>
            </a:bodyPr>
            <a:lstStyle/>
            <a:p>
              <a:pPr algn="ctr"/>
              <a:r>
                <a:rPr lang="en-US" sz="1400" b="1" kern="0" dirty="0">
                  <a:solidFill>
                    <a:schemeClr val="bg1">
                      <a:alpha val="99000"/>
                    </a:schemeClr>
                  </a:solidFill>
                  <a:latin typeface="+mj-lt"/>
                </a:rPr>
                <a:t>(high IO) </a:t>
              </a:r>
              <a:endParaRPr lang="en-US" sz="3700" b="1" dirty="0">
                <a:solidFill>
                  <a:schemeClr val="bg1">
                    <a:alpha val="99000"/>
                  </a:schemeClr>
                </a:solidFill>
                <a:latin typeface="+mj-lt"/>
              </a:endParaRPr>
            </a:p>
          </p:txBody>
        </p:sp>
        <p:sp>
          <p:nvSpPr>
            <p:cNvPr id="27" name="Rectangle 26"/>
            <p:cNvSpPr/>
            <p:nvPr/>
          </p:nvSpPr>
          <p:spPr>
            <a:xfrm>
              <a:off x="7566528" y="5331794"/>
              <a:ext cx="1561996" cy="375187"/>
            </a:xfrm>
            <a:prstGeom prst="rect">
              <a:avLst/>
            </a:prstGeom>
          </p:spPr>
          <p:txBody>
            <a:bodyPr wrap="square" anchor="ctr" anchorCtr="0">
              <a:noAutofit/>
            </a:bodyPr>
            <a:lstStyle/>
            <a:p>
              <a:pPr algn="ctr"/>
              <a:r>
                <a:rPr lang="en-US" sz="1300" b="1" kern="0" dirty="0">
                  <a:solidFill>
                    <a:schemeClr val="bg1">
                      <a:alpha val="99000"/>
                    </a:schemeClr>
                  </a:solidFill>
                  <a:latin typeface="+mj-lt"/>
                </a:rPr>
                <a:t>7.0 GB memory</a:t>
              </a:r>
            </a:p>
          </p:txBody>
        </p:sp>
        <p:sp>
          <p:nvSpPr>
            <p:cNvPr id="28" name="Rectangle 27"/>
            <p:cNvSpPr/>
            <p:nvPr/>
          </p:nvSpPr>
          <p:spPr>
            <a:xfrm>
              <a:off x="7596025" y="5641854"/>
              <a:ext cx="1503002" cy="375187"/>
            </a:xfrm>
            <a:prstGeom prst="rect">
              <a:avLst/>
            </a:prstGeom>
          </p:spPr>
          <p:txBody>
            <a:bodyPr wrap="square" anchor="ctr" anchorCtr="0">
              <a:noAutofit/>
            </a:bodyPr>
            <a:lstStyle/>
            <a:p>
              <a:pPr algn="ctr"/>
              <a:r>
                <a:rPr lang="en-US" sz="1300" b="1" kern="0" dirty="0" smtClean="0">
                  <a:solidFill>
                    <a:schemeClr val="bg1">
                      <a:alpha val="99000"/>
                    </a:schemeClr>
                  </a:solidFill>
                  <a:latin typeface="+mj-lt"/>
                </a:rPr>
                <a:t>1000 </a:t>
              </a:r>
              <a:r>
                <a:rPr lang="en-US" sz="1300" b="1" kern="0" dirty="0">
                  <a:solidFill>
                    <a:schemeClr val="bg1">
                      <a:alpha val="99000"/>
                    </a:schemeClr>
                  </a:solidFill>
                  <a:latin typeface="+mj-lt"/>
                </a:rPr>
                <a:t>GB storage</a:t>
              </a:r>
            </a:p>
            <a:p>
              <a:pPr algn="ctr"/>
              <a:r>
                <a:rPr lang="en-US" sz="1300" kern="0" dirty="0">
                  <a:solidFill>
                    <a:schemeClr val="bg1">
                      <a:alpha val="99000"/>
                    </a:schemeClr>
                  </a:solidFill>
                  <a:latin typeface="+mj-lt"/>
                </a:rPr>
                <a:t>(instance storage)</a:t>
              </a:r>
            </a:p>
          </p:txBody>
        </p:sp>
        <p:cxnSp>
          <p:nvCxnSpPr>
            <p:cNvPr id="29" name="Straight Connector 28"/>
            <p:cNvCxnSpPr/>
            <p:nvPr/>
          </p:nvCxnSpPr>
          <p:spPr>
            <a:xfrm>
              <a:off x="7570286" y="4688990"/>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89" name="Group 88"/>
          <p:cNvGrpSpPr/>
          <p:nvPr/>
        </p:nvGrpSpPr>
        <p:grpSpPr>
          <a:xfrm>
            <a:off x="8284324" y="3915157"/>
            <a:ext cx="1828800" cy="2132312"/>
            <a:chOff x="9842520" y="4083572"/>
            <a:chExt cx="1828800" cy="2132312"/>
          </a:xfrm>
        </p:grpSpPr>
        <p:sp>
          <p:nvSpPr>
            <p:cNvPr id="50" name="Rounded Rectangle 49"/>
            <p:cNvSpPr/>
            <p:nvPr/>
          </p:nvSpPr>
          <p:spPr bwMode="auto">
            <a:xfrm>
              <a:off x="9842520" y="4149408"/>
              <a:ext cx="1828800" cy="2066476"/>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8936"/>
              <a:r>
                <a:rPr lang="en-US" altLang="zh-CN" sz="2000" dirty="0">
                  <a:solidFill>
                    <a:schemeClr val="bg1">
                      <a:alpha val="99000"/>
                    </a:schemeClr>
                  </a:solidFill>
                  <a:ea typeface="Segoe UI" pitchFamily="34" charset="0"/>
                  <a:cs typeface="Segoe UI" pitchFamily="34" charset="0"/>
                </a:rPr>
                <a:t> </a:t>
              </a:r>
            </a:p>
          </p:txBody>
        </p:sp>
        <p:sp>
          <p:nvSpPr>
            <p:cNvPr id="51" name="TextBox 50"/>
            <p:cNvSpPr txBox="1"/>
            <p:nvPr/>
          </p:nvSpPr>
          <p:spPr bwMode="invGray">
            <a:xfrm>
              <a:off x="9994743" y="4083572"/>
              <a:ext cx="1524354" cy="618631"/>
            </a:xfrm>
            <a:prstGeom prst="rect">
              <a:avLst/>
            </a:prstGeom>
            <a:noFill/>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X-Large</a:t>
              </a:r>
            </a:p>
          </p:txBody>
        </p:sp>
        <p:sp>
          <p:nvSpPr>
            <p:cNvPr id="52" name="Rectangle 51"/>
            <p:cNvSpPr/>
            <p:nvPr/>
          </p:nvSpPr>
          <p:spPr>
            <a:xfrm>
              <a:off x="9975432" y="4755554"/>
              <a:ext cx="1562976" cy="375187"/>
            </a:xfrm>
            <a:prstGeom prst="rect">
              <a:avLst/>
            </a:prstGeom>
          </p:spPr>
          <p:txBody>
            <a:bodyPr wrap="square" anchor="ctr" anchorCtr="0">
              <a:noAutofit/>
            </a:bodyPr>
            <a:lstStyle/>
            <a:p>
              <a:pPr algn="ctr"/>
              <a:r>
                <a:rPr lang="en-US" sz="2000" b="1" kern="0" dirty="0">
                  <a:gradFill>
                    <a:gsLst>
                      <a:gs pos="0">
                        <a:schemeClr val="bg1"/>
                      </a:gs>
                      <a:gs pos="50000">
                        <a:schemeClr val="bg1"/>
                      </a:gs>
                    </a:gsLst>
                    <a:lin ang="10800000" scaled="0"/>
                  </a:gradFill>
                  <a:latin typeface="+mj-lt"/>
                </a:rPr>
                <a:t>8 x 1.6Ghz</a:t>
              </a:r>
            </a:p>
          </p:txBody>
        </p:sp>
        <p:sp>
          <p:nvSpPr>
            <p:cNvPr id="53" name="Rectangle 52"/>
            <p:cNvSpPr/>
            <p:nvPr/>
          </p:nvSpPr>
          <p:spPr>
            <a:xfrm>
              <a:off x="9945936" y="5068955"/>
              <a:ext cx="1621968" cy="307777"/>
            </a:xfrm>
            <a:prstGeom prst="rect">
              <a:avLst/>
            </a:prstGeom>
          </p:spPr>
          <p:txBody>
            <a:bodyPr wrap="square">
              <a:spAutoFit/>
            </a:bodyPr>
            <a:lstStyle/>
            <a:p>
              <a:pPr algn="ctr"/>
              <a:r>
                <a:rPr lang="en-US" sz="1400" b="1" kern="0" dirty="0">
                  <a:solidFill>
                    <a:schemeClr val="bg1">
                      <a:alpha val="99000"/>
                    </a:schemeClr>
                  </a:solidFill>
                  <a:latin typeface="+mj-lt"/>
                </a:rPr>
                <a:t>(high IO)</a:t>
              </a:r>
              <a:endParaRPr lang="en-US" sz="3700" b="1" dirty="0">
                <a:solidFill>
                  <a:schemeClr val="bg1">
                    <a:alpha val="99000"/>
                  </a:schemeClr>
                </a:solidFill>
                <a:latin typeface="+mj-lt"/>
              </a:endParaRPr>
            </a:p>
          </p:txBody>
        </p:sp>
        <p:sp>
          <p:nvSpPr>
            <p:cNvPr id="54" name="Rectangle 53"/>
            <p:cNvSpPr/>
            <p:nvPr/>
          </p:nvSpPr>
          <p:spPr>
            <a:xfrm>
              <a:off x="9945935" y="5330578"/>
              <a:ext cx="1621970" cy="375187"/>
            </a:xfrm>
            <a:prstGeom prst="rect">
              <a:avLst/>
            </a:prstGeom>
          </p:spPr>
          <p:txBody>
            <a:bodyPr wrap="square" anchor="ctr" anchorCtr="0">
              <a:noAutofit/>
            </a:bodyPr>
            <a:lstStyle/>
            <a:p>
              <a:pPr algn="ctr"/>
              <a:r>
                <a:rPr lang="en-US" sz="1300" b="1" kern="0" dirty="0">
                  <a:solidFill>
                    <a:schemeClr val="bg1">
                      <a:alpha val="99000"/>
                    </a:schemeClr>
                  </a:solidFill>
                  <a:latin typeface="+mj-lt"/>
                </a:rPr>
                <a:t>14 GB memory</a:t>
              </a:r>
            </a:p>
          </p:txBody>
        </p:sp>
        <p:sp>
          <p:nvSpPr>
            <p:cNvPr id="55" name="Rectangle 54"/>
            <p:cNvSpPr/>
            <p:nvPr/>
          </p:nvSpPr>
          <p:spPr>
            <a:xfrm>
              <a:off x="9906606" y="5640638"/>
              <a:ext cx="1700628" cy="375187"/>
            </a:xfrm>
            <a:prstGeom prst="rect">
              <a:avLst/>
            </a:prstGeom>
          </p:spPr>
          <p:txBody>
            <a:bodyPr wrap="square" anchor="ctr" anchorCtr="0">
              <a:noAutofit/>
            </a:bodyPr>
            <a:lstStyle/>
            <a:p>
              <a:pPr algn="ctr"/>
              <a:r>
                <a:rPr lang="en-US" sz="1300" b="1" kern="0" dirty="0" smtClean="0">
                  <a:solidFill>
                    <a:schemeClr val="bg1">
                      <a:alpha val="99000"/>
                    </a:schemeClr>
                  </a:solidFill>
                  <a:latin typeface="+mj-lt"/>
                </a:rPr>
                <a:t>2040 </a:t>
              </a:r>
              <a:r>
                <a:rPr lang="en-US" sz="1300" b="1" kern="0" dirty="0">
                  <a:solidFill>
                    <a:schemeClr val="bg1">
                      <a:alpha val="99000"/>
                    </a:schemeClr>
                  </a:solidFill>
                  <a:latin typeface="+mj-lt"/>
                </a:rPr>
                <a:t>GB </a:t>
              </a:r>
            </a:p>
            <a:p>
              <a:pPr algn="ctr"/>
              <a:r>
                <a:rPr lang="en-US" sz="1300" kern="0" dirty="0">
                  <a:solidFill>
                    <a:schemeClr val="bg1">
                      <a:alpha val="99000"/>
                    </a:schemeClr>
                  </a:solidFill>
                  <a:latin typeface="+mj-lt"/>
                </a:rPr>
                <a:t>(instance storage) </a:t>
              </a:r>
            </a:p>
          </p:txBody>
        </p:sp>
        <p:cxnSp>
          <p:nvCxnSpPr>
            <p:cNvPr id="56" name="Straight Connector 55"/>
            <p:cNvCxnSpPr/>
            <p:nvPr/>
          </p:nvCxnSpPr>
          <p:spPr>
            <a:xfrm>
              <a:off x="9979680" y="4700123"/>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1" name="Group 90"/>
          <p:cNvGrpSpPr/>
          <p:nvPr/>
        </p:nvGrpSpPr>
        <p:grpSpPr>
          <a:xfrm>
            <a:off x="716470" y="1663439"/>
            <a:ext cx="1828800" cy="1507633"/>
            <a:chOff x="511464" y="1767349"/>
            <a:chExt cx="1828800" cy="1507633"/>
          </a:xfrm>
        </p:grpSpPr>
        <p:sp>
          <p:nvSpPr>
            <p:cNvPr id="62" name="Rounded Rectangle 61"/>
            <p:cNvSpPr/>
            <p:nvPr/>
          </p:nvSpPr>
          <p:spPr bwMode="auto">
            <a:xfrm>
              <a:off x="511464" y="1875673"/>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64" name="Rectangle 63"/>
            <p:cNvSpPr/>
            <p:nvPr/>
          </p:nvSpPr>
          <p:spPr>
            <a:xfrm>
              <a:off x="557883" y="2541519"/>
              <a:ext cx="1735962" cy="241689"/>
            </a:xfrm>
            <a:prstGeom prst="rect">
              <a:avLst/>
            </a:prstGeom>
          </p:spPr>
          <p:txBody>
            <a:bodyPr wrap="square" anchor="ctr" anchorCtr="0">
              <a:noAutofit/>
            </a:bodyPr>
            <a:lstStyle/>
            <a:p>
              <a:pPr algn="ctr"/>
              <a:r>
                <a:rPr lang="en-US" sz="2700" b="1" kern="0" dirty="0">
                  <a:gradFill>
                    <a:gsLst>
                      <a:gs pos="0">
                        <a:schemeClr val="bg1"/>
                      </a:gs>
                      <a:gs pos="50000">
                        <a:schemeClr val="bg1"/>
                      </a:gs>
                    </a:gsLst>
                    <a:lin ang="10800000" scaled="0"/>
                  </a:gradFill>
                  <a:latin typeface="+mj-lt"/>
                </a:rPr>
                <a:t>$</a:t>
              </a:r>
              <a:r>
                <a:rPr lang="en-US" sz="2700" b="1" kern="0" dirty="0" smtClean="0">
                  <a:gradFill>
                    <a:gsLst>
                      <a:gs pos="0">
                        <a:schemeClr val="bg1"/>
                      </a:gs>
                      <a:gs pos="50000">
                        <a:schemeClr val="bg1"/>
                      </a:gs>
                    </a:gsLst>
                    <a:lin ang="10800000" scaled="0"/>
                  </a:gradFill>
                  <a:latin typeface="+mj-lt"/>
                </a:rPr>
                <a:t>0.02 </a:t>
              </a:r>
              <a:endParaRPr lang="en-US" sz="2700" b="1" kern="0" dirty="0">
                <a:gradFill>
                  <a:gsLst>
                    <a:gs pos="0">
                      <a:schemeClr val="bg1"/>
                    </a:gs>
                    <a:gs pos="50000">
                      <a:schemeClr val="bg1"/>
                    </a:gs>
                  </a:gsLst>
                  <a:lin ang="10800000" scaled="0"/>
                </a:gradFill>
                <a:latin typeface="+mj-lt"/>
              </a:endParaRPr>
            </a:p>
          </p:txBody>
        </p:sp>
        <p:sp>
          <p:nvSpPr>
            <p:cNvPr id="65" name="Rectangle 64"/>
            <p:cNvSpPr/>
            <p:nvPr/>
          </p:nvSpPr>
          <p:spPr>
            <a:xfrm>
              <a:off x="560812" y="2873971"/>
              <a:ext cx="1730104" cy="338554"/>
            </a:xfrm>
            <a:prstGeom prst="rect">
              <a:avLst/>
            </a:prstGeom>
          </p:spPr>
          <p:txBody>
            <a:bodyPr wrap="square">
              <a:spAutoFit/>
            </a:bodyPr>
            <a:lstStyle/>
            <a:p>
              <a:pPr algn="ctr"/>
              <a:r>
                <a:rPr lang="en-US" sz="1600" b="1" kern="0" dirty="0">
                  <a:gradFill>
                    <a:gsLst>
                      <a:gs pos="0">
                        <a:schemeClr val="bg1"/>
                      </a:gs>
                      <a:gs pos="100000">
                        <a:schemeClr val="bg1"/>
                      </a:gs>
                    </a:gsLst>
                    <a:lin ang="16200000" scaled="0"/>
                  </a:gradFill>
                  <a:latin typeface="+mj-lt"/>
                </a:rPr>
                <a:t>Per service hour</a:t>
              </a:r>
            </a:p>
          </p:txBody>
        </p:sp>
        <p:cxnSp>
          <p:nvCxnSpPr>
            <p:cNvPr id="66" name="Straight Connector 65"/>
            <p:cNvCxnSpPr/>
            <p:nvPr/>
          </p:nvCxnSpPr>
          <p:spPr>
            <a:xfrm>
              <a:off x="648624" y="2422552"/>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bwMode="invGray">
            <a:xfrm>
              <a:off x="550981" y="1767349"/>
              <a:ext cx="1749768" cy="618631"/>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Extra Small</a:t>
              </a:r>
            </a:p>
          </p:txBody>
        </p:sp>
      </p:grpSp>
      <p:grpSp>
        <p:nvGrpSpPr>
          <p:cNvPr id="85" name="Group 84"/>
          <p:cNvGrpSpPr/>
          <p:nvPr/>
        </p:nvGrpSpPr>
        <p:grpSpPr>
          <a:xfrm>
            <a:off x="716470" y="3894131"/>
            <a:ext cx="1828800" cy="2158704"/>
            <a:chOff x="497805" y="4062546"/>
            <a:chExt cx="1828800" cy="2158704"/>
          </a:xfrm>
        </p:grpSpPr>
        <p:sp>
          <p:nvSpPr>
            <p:cNvPr id="72" name="Rounded Rectangle 71"/>
            <p:cNvSpPr/>
            <p:nvPr/>
          </p:nvSpPr>
          <p:spPr bwMode="auto">
            <a:xfrm>
              <a:off x="497805" y="4151603"/>
              <a:ext cx="1828800" cy="2069647"/>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8936"/>
              <a:r>
                <a:rPr lang="en-US" altLang="zh-CN" sz="2000" dirty="0">
                  <a:solidFill>
                    <a:schemeClr val="bg1">
                      <a:alpha val="99000"/>
                    </a:schemeClr>
                  </a:solidFill>
                  <a:ea typeface="Segoe UI" pitchFamily="34" charset="0"/>
                  <a:cs typeface="Segoe UI" pitchFamily="34" charset="0"/>
                </a:rPr>
                <a:t> </a:t>
              </a:r>
            </a:p>
          </p:txBody>
        </p:sp>
        <p:sp>
          <p:nvSpPr>
            <p:cNvPr id="73" name="TextBox 72"/>
            <p:cNvSpPr txBox="1"/>
            <p:nvPr/>
          </p:nvSpPr>
          <p:spPr bwMode="invGray">
            <a:xfrm>
              <a:off x="540258" y="4062546"/>
              <a:ext cx="1743894" cy="618631"/>
            </a:xfrm>
            <a:prstGeom prst="rect">
              <a:avLst/>
            </a:prstGeom>
            <a:noFill/>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Extra Small</a:t>
              </a:r>
            </a:p>
          </p:txBody>
        </p:sp>
        <p:sp>
          <p:nvSpPr>
            <p:cNvPr id="74" name="Rectangle 73"/>
            <p:cNvSpPr/>
            <p:nvPr/>
          </p:nvSpPr>
          <p:spPr>
            <a:xfrm>
              <a:off x="606146" y="4757748"/>
              <a:ext cx="1612118" cy="375187"/>
            </a:xfrm>
            <a:prstGeom prst="rect">
              <a:avLst/>
            </a:prstGeom>
          </p:spPr>
          <p:txBody>
            <a:bodyPr wrap="square" anchor="ctr" anchorCtr="0">
              <a:noAutofit/>
            </a:bodyPr>
            <a:lstStyle/>
            <a:p>
              <a:pPr algn="ctr"/>
              <a:r>
                <a:rPr lang="en-US" sz="2000" b="1" kern="0" dirty="0">
                  <a:gradFill>
                    <a:gsLst>
                      <a:gs pos="0">
                        <a:schemeClr val="bg1"/>
                      </a:gs>
                      <a:gs pos="50000">
                        <a:schemeClr val="bg1"/>
                      </a:gs>
                    </a:gsLst>
                    <a:lin ang="10800000" scaled="0"/>
                  </a:gradFill>
                  <a:latin typeface="+mj-lt"/>
                </a:rPr>
                <a:t>1 x 1.0Ghz</a:t>
              </a:r>
            </a:p>
          </p:txBody>
        </p:sp>
        <p:sp>
          <p:nvSpPr>
            <p:cNvPr id="75" name="Rectangle 74"/>
            <p:cNvSpPr/>
            <p:nvPr/>
          </p:nvSpPr>
          <p:spPr>
            <a:xfrm>
              <a:off x="625810" y="5071149"/>
              <a:ext cx="1572790" cy="307777"/>
            </a:xfrm>
            <a:prstGeom prst="rect">
              <a:avLst/>
            </a:prstGeom>
          </p:spPr>
          <p:txBody>
            <a:bodyPr wrap="square">
              <a:spAutoFit/>
            </a:bodyPr>
            <a:lstStyle/>
            <a:p>
              <a:pPr algn="ctr"/>
              <a:r>
                <a:rPr lang="en-US" sz="1400" b="1" kern="0" dirty="0">
                  <a:solidFill>
                    <a:schemeClr val="bg1">
                      <a:alpha val="99000"/>
                    </a:schemeClr>
                  </a:solidFill>
                  <a:latin typeface="+mj-lt"/>
                </a:rPr>
                <a:t>(low IO) </a:t>
              </a:r>
              <a:endParaRPr lang="en-US" sz="3700" b="1" dirty="0">
                <a:solidFill>
                  <a:schemeClr val="bg1">
                    <a:alpha val="99000"/>
                  </a:schemeClr>
                </a:solidFill>
                <a:latin typeface="+mj-lt"/>
              </a:endParaRPr>
            </a:p>
          </p:txBody>
        </p:sp>
        <p:sp>
          <p:nvSpPr>
            <p:cNvPr id="76" name="Rectangle 75"/>
            <p:cNvSpPr/>
            <p:nvPr/>
          </p:nvSpPr>
          <p:spPr>
            <a:xfrm>
              <a:off x="556985" y="5627739"/>
              <a:ext cx="1710440" cy="375187"/>
            </a:xfrm>
            <a:prstGeom prst="rect">
              <a:avLst/>
            </a:prstGeom>
          </p:spPr>
          <p:txBody>
            <a:bodyPr wrap="square" anchor="ctr" anchorCtr="0">
              <a:noAutofit/>
            </a:bodyPr>
            <a:lstStyle/>
            <a:p>
              <a:pPr algn="ctr"/>
              <a:r>
                <a:rPr lang="en-US" sz="1300" b="1" kern="0" dirty="0">
                  <a:solidFill>
                    <a:schemeClr val="bg1">
                      <a:alpha val="99000"/>
                    </a:schemeClr>
                  </a:solidFill>
                  <a:latin typeface="+mj-lt"/>
                </a:rPr>
                <a:t>768 MB memory </a:t>
              </a:r>
              <a:endParaRPr lang="en-US" sz="1300" b="1" kern="0" dirty="0" smtClean="0">
                <a:solidFill>
                  <a:schemeClr val="bg1">
                    <a:alpha val="99000"/>
                  </a:schemeClr>
                </a:solidFill>
                <a:latin typeface="+mj-lt"/>
              </a:endParaRPr>
            </a:p>
            <a:p>
              <a:pPr lvl="0" algn="ctr"/>
              <a:r>
                <a:rPr lang="en-US" sz="1300" b="1" kern="0" dirty="0">
                  <a:solidFill>
                    <a:srgbClr val="FFFFFF">
                      <a:alpha val="99000"/>
                    </a:srgbClr>
                  </a:solidFill>
                </a:rPr>
                <a:t>20 GB storage</a:t>
              </a:r>
            </a:p>
            <a:p>
              <a:pPr lvl="0" algn="ctr"/>
              <a:r>
                <a:rPr lang="en-US" sz="1300" kern="0" dirty="0">
                  <a:solidFill>
                    <a:srgbClr val="FFFFFF">
                      <a:alpha val="99000"/>
                    </a:srgbClr>
                  </a:solidFill>
                </a:rPr>
                <a:t>(instance storage) </a:t>
              </a:r>
            </a:p>
            <a:p>
              <a:pPr algn="ctr"/>
              <a:endParaRPr lang="en-US" sz="1300" b="1" kern="0" dirty="0">
                <a:solidFill>
                  <a:schemeClr val="bg1">
                    <a:alpha val="99000"/>
                  </a:schemeClr>
                </a:solidFill>
                <a:latin typeface="+mj-lt"/>
              </a:endParaRPr>
            </a:p>
          </p:txBody>
        </p:sp>
        <p:cxnSp>
          <p:nvCxnSpPr>
            <p:cNvPr id="78" name="Straight Connector 77"/>
            <p:cNvCxnSpPr/>
            <p:nvPr/>
          </p:nvCxnSpPr>
          <p:spPr>
            <a:xfrm>
              <a:off x="634965" y="4674078"/>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559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3"/>
          <p:cNvSpPr txBox="1">
            <a:spLocks/>
          </p:cNvSpPr>
          <p:nvPr/>
        </p:nvSpPr>
        <p:spPr>
          <a:xfrm>
            <a:off x="4862179" y="265148"/>
            <a:ext cx="2237868" cy="212365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nSpc>
                <a:spcPct val="100000"/>
              </a:lnSpc>
            </a:pPr>
            <a:r>
              <a:rPr sz="13800" dirty="0" smtClean="0">
                <a:solidFill>
                  <a:schemeClr val="tx1">
                    <a:alpha val="99000"/>
                  </a:schemeClr>
                </a:solidFill>
              </a:rPr>
              <a:t>89</a:t>
            </a:r>
            <a:endParaRPr sz="13800" dirty="0">
              <a:solidFill>
                <a:schemeClr val="tx1">
                  <a:alpha val="99000"/>
                </a:schemeClr>
              </a:solidFill>
            </a:endParaRPr>
          </a:p>
        </p:txBody>
      </p:sp>
      <p:sp>
        <p:nvSpPr>
          <p:cNvPr id="5" name="TextBox 4"/>
          <p:cNvSpPr txBox="1"/>
          <p:nvPr/>
        </p:nvSpPr>
        <p:spPr>
          <a:xfrm>
            <a:off x="301044" y="177802"/>
            <a:ext cx="1933575" cy="6724918"/>
          </a:xfrm>
          <a:prstGeom prst="rect">
            <a:avLst/>
          </a:prstGeom>
          <a:noFill/>
        </p:spPr>
        <p:txBody>
          <a:bodyPr wrap="square" lIns="0" tIns="0" rIns="0" bIns="0" rtlCol="0">
            <a:spAutoFit/>
          </a:bodyPr>
          <a:lstStyle/>
          <a:p>
            <a:pPr algn="r" defTabSz="1625032"/>
            <a:r>
              <a:rPr lang="en-US" sz="1900" dirty="0">
                <a:solidFill>
                  <a:srgbClr val="00AEEF">
                    <a:alpha val="99000"/>
                  </a:srgbClr>
                </a:solidFill>
              </a:rPr>
              <a:t>Australia</a:t>
            </a:r>
          </a:p>
          <a:p>
            <a:pPr algn="r" defTabSz="1625032"/>
            <a:r>
              <a:rPr lang="en-US" sz="1900" dirty="0">
                <a:solidFill>
                  <a:srgbClr val="00AEEF">
                    <a:alpha val="99000"/>
                  </a:srgbClr>
                </a:solidFill>
              </a:rPr>
              <a:t>Austria</a:t>
            </a:r>
          </a:p>
          <a:p>
            <a:pPr algn="r" defTabSz="1625032"/>
            <a:r>
              <a:rPr lang="en-US" sz="1900" dirty="0">
                <a:solidFill>
                  <a:srgbClr val="00AEEF">
                    <a:alpha val="99000"/>
                  </a:srgbClr>
                </a:solidFill>
              </a:rPr>
              <a:t>Belgium</a:t>
            </a:r>
          </a:p>
          <a:p>
            <a:pPr algn="r" defTabSz="1625032"/>
            <a:r>
              <a:rPr lang="en-US" sz="1900" dirty="0">
                <a:solidFill>
                  <a:srgbClr val="00AEEF">
                    <a:alpha val="99000"/>
                  </a:srgbClr>
                </a:solidFill>
              </a:rPr>
              <a:t>Brazil</a:t>
            </a:r>
          </a:p>
          <a:p>
            <a:pPr algn="r" defTabSz="1625032"/>
            <a:r>
              <a:rPr lang="en-US" sz="1900" dirty="0">
                <a:solidFill>
                  <a:srgbClr val="00AEEF">
                    <a:alpha val="99000"/>
                  </a:srgbClr>
                </a:solidFill>
              </a:rPr>
              <a:t>Canada</a:t>
            </a:r>
          </a:p>
          <a:p>
            <a:pPr algn="r" defTabSz="1625032"/>
            <a:r>
              <a:rPr lang="en-US" sz="1900" dirty="0">
                <a:solidFill>
                  <a:srgbClr val="00AEEF">
                    <a:alpha val="99000"/>
                  </a:srgbClr>
                </a:solidFill>
              </a:rPr>
              <a:t>Chile</a:t>
            </a:r>
          </a:p>
          <a:p>
            <a:pPr algn="r" defTabSz="1625032"/>
            <a:r>
              <a:rPr lang="en-US" sz="1900" dirty="0">
                <a:solidFill>
                  <a:srgbClr val="00AEEF">
                    <a:alpha val="99000"/>
                  </a:srgbClr>
                </a:solidFill>
              </a:rPr>
              <a:t>Colombia</a:t>
            </a:r>
          </a:p>
          <a:p>
            <a:pPr algn="r" defTabSz="1625032"/>
            <a:r>
              <a:rPr lang="en-US" sz="1900" dirty="0">
                <a:solidFill>
                  <a:srgbClr val="00AEEF">
                    <a:alpha val="99000"/>
                  </a:srgbClr>
                </a:solidFill>
              </a:rPr>
              <a:t>Costa Rica</a:t>
            </a:r>
          </a:p>
          <a:p>
            <a:pPr algn="r" defTabSz="1625032"/>
            <a:r>
              <a:rPr lang="en-US" sz="1900" dirty="0">
                <a:solidFill>
                  <a:srgbClr val="00AEEF">
                    <a:alpha val="99000"/>
                  </a:srgbClr>
                </a:solidFill>
              </a:rPr>
              <a:t>Cyprus</a:t>
            </a:r>
          </a:p>
          <a:p>
            <a:pPr algn="r" defTabSz="1625032"/>
            <a:r>
              <a:rPr lang="en-US" sz="1900" dirty="0">
                <a:solidFill>
                  <a:srgbClr val="00AEEF">
                    <a:alpha val="99000"/>
                  </a:srgbClr>
                </a:solidFill>
              </a:rPr>
              <a:t>Czech Republic</a:t>
            </a:r>
          </a:p>
          <a:p>
            <a:pPr algn="r" defTabSz="1625032"/>
            <a:r>
              <a:rPr lang="en-US" sz="1900" dirty="0">
                <a:solidFill>
                  <a:srgbClr val="00AEEF">
                    <a:alpha val="99000"/>
                  </a:srgbClr>
                </a:solidFill>
              </a:rPr>
              <a:t>Denmark</a:t>
            </a:r>
          </a:p>
          <a:p>
            <a:pPr algn="r" defTabSz="1625032"/>
            <a:r>
              <a:rPr lang="en-US" sz="1900" dirty="0">
                <a:solidFill>
                  <a:srgbClr val="00AEEF">
                    <a:alpha val="99000"/>
                  </a:srgbClr>
                </a:solidFill>
              </a:rPr>
              <a:t>Finland</a:t>
            </a:r>
          </a:p>
          <a:p>
            <a:pPr algn="r" defTabSz="1625032"/>
            <a:r>
              <a:rPr lang="en-US" sz="1900" dirty="0">
                <a:solidFill>
                  <a:srgbClr val="00AEEF">
                    <a:alpha val="99000"/>
                  </a:srgbClr>
                </a:solidFill>
              </a:rPr>
              <a:t>France</a:t>
            </a:r>
          </a:p>
          <a:p>
            <a:pPr algn="r" defTabSz="1625032"/>
            <a:r>
              <a:rPr lang="en-US" sz="1900" dirty="0">
                <a:solidFill>
                  <a:srgbClr val="00AEEF">
                    <a:alpha val="99000"/>
                  </a:srgbClr>
                </a:solidFill>
              </a:rPr>
              <a:t>Germany</a:t>
            </a:r>
          </a:p>
          <a:p>
            <a:pPr algn="r" defTabSz="1625032"/>
            <a:r>
              <a:rPr lang="en-US" sz="1900" dirty="0">
                <a:solidFill>
                  <a:srgbClr val="00AEEF">
                    <a:alpha val="99000"/>
                  </a:srgbClr>
                </a:solidFill>
              </a:rPr>
              <a:t>Greece</a:t>
            </a:r>
          </a:p>
          <a:p>
            <a:pPr algn="r" defTabSz="1625032"/>
            <a:r>
              <a:rPr lang="en-US" sz="1900" dirty="0">
                <a:solidFill>
                  <a:srgbClr val="00AEEF">
                    <a:alpha val="99000"/>
                  </a:srgbClr>
                </a:solidFill>
              </a:rPr>
              <a:t>Hong Kong</a:t>
            </a:r>
          </a:p>
          <a:p>
            <a:pPr algn="r" defTabSz="1625032"/>
            <a:r>
              <a:rPr lang="en-US" sz="1900" dirty="0">
                <a:solidFill>
                  <a:srgbClr val="00AEEF">
                    <a:alpha val="99000"/>
                  </a:srgbClr>
                </a:solidFill>
              </a:rPr>
              <a:t>Hungary</a:t>
            </a:r>
          </a:p>
          <a:p>
            <a:pPr algn="r" defTabSz="1625032"/>
            <a:r>
              <a:rPr lang="en-US" sz="1900" dirty="0">
                <a:solidFill>
                  <a:srgbClr val="00AEEF">
                    <a:alpha val="99000"/>
                  </a:srgbClr>
                </a:solidFill>
              </a:rPr>
              <a:t>India</a:t>
            </a:r>
          </a:p>
          <a:p>
            <a:pPr algn="r" defTabSz="1625032"/>
            <a:r>
              <a:rPr lang="en-US" sz="1900" dirty="0">
                <a:solidFill>
                  <a:srgbClr val="00AEEF">
                    <a:alpha val="99000"/>
                  </a:srgbClr>
                </a:solidFill>
              </a:rPr>
              <a:t>Ireland</a:t>
            </a:r>
          </a:p>
          <a:p>
            <a:pPr algn="r" defTabSz="1625032"/>
            <a:r>
              <a:rPr lang="en-US" sz="1900" dirty="0">
                <a:solidFill>
                  <a:srgbClr val="00AEEF">
                    <a:alpha val="99000"/>
                  </a:srgbClr>
                </a:solidFill>
              </a:rPr>
              <a:t>Israel</a:t>
            </a:r>
          </a:p>
          <a:p>
            <a:pPr algn="r" defTabSz="1625032"/>
            <a:r>
              <a:rPr lang="en-US" sz="1900" dirty="0">
                <a:solidFill>
                  <a:srgbClr val="00AEEF">
                    <a:alpha val="99000"/>
                  </a:srgbClr>
                </a:solidFill>
              </a:rPr>
              <a:t>Italy</a:t>
            </a:r>
          </a:p>
          <a:p>
            <a:pPr algn="r" defTabSz="1625032"/>
            <a:r>
              <a:rPr lang="en-US" sz="1900" dirty="0">
                <a:solidFill>
                  <a:srgbClr val="00AEEF">
                    <a:alpha val="99000"/>
                  </a:srgbClr>
                </a:solidFill>
              </a:rPr>
              <a:t>Japan</a:t>
            </a:r>
          </a:p>
          <a:p>
            <a:pPr algn="r" defTabSz="1625032"/>
            <a:r>
              <a:rPr lang="en-US" sz="1900" dirty="0">
                <a:solidFill>
                  <a:srgbClr val="00AEEF">
                    <a:alpha val="99000"/>
                  </a:srgbClr>
                </a:solidFill>
              </a:rPr>
              <a:t>Korea</a:t>
            </a:r>
          </a:p>
        </p:txBody>
      </p:sp>
      <p:sp>
        <p:nvSpPr>
          <p:cNvPr id="6" name="TextBox 5"/>
          <p:cNvSpPr txBox="1"/>
          <p:nvPr/>
        </p:nvSpPr>
        <p:spPr>
          <a:xfrm>
            <a:off x="2403586" y="177804"/>
            <a:ext cx="1849152" cy="6724918"/>
          </a:xfrm>
          <a:prstGeom prst="rect">
            <a:avLst/>
          </a:prstGeom>
          <a:noFill/>
        </p:spPr>
        <p:txBody>
          <a:bodyPr wrap="square" lIns="0" tIns="0" rIns="0" bIns="0" rtlCol="0">
            <a:spAutoFit/>
          </a:bodyPr>
          <a:lstStyle/>
          <a:p>
            <a:pPr algn="r" defTabSz="1625032"/>
            <a:r>
              <a:rPr lang="en-US" sz="1900" dirty="0">
                <a:solidFill>
                  <a:srgbClr val="00AEEF">
                    <a:alpha val="99000"/>
                  </a:srgbClr>
                </a:solidFill>
              </a:rPr>
              <a:t>Luxembourg</a:t>
            </a:r>
          </a:p>
          <a:p>
            <a:pPr algn="r" defTabSz="1625032"/>
            <a:r>
              <a:rPr lang="en-US" sz="1900" dirty="0">
                <a:solidFill>
                  <a:srgbClr val="00AEEF">
                    <a:alpha val="99000"/>
                  </a:srgbClr>
                </a:solidFill>
              </a:rPr>
              <a:t>Malaysia</a:t>
            </a:r>
            <a:endParaRPr lang="en-US" sz="1400" dirty="0">
              <a:solidFill>
                <a:srgbClr val="00AEEF">
                  <a:alpha val="99000"/>
                </a:srgbClr>
              </a:solidFill>
            </a:endParaRPr>
          </a:p>
          <a:p>
            <a:pPr algn="r" defTabSz="1625032"/>
            <a:r>
              <a:rPr lang="en-US" sz="1900" dirty="0">
                <a:solidFill>
                  <a:srgbClr val="00AEEF">
                    <a:alpha val="99000"/>
                  </a:srgbClr>
                </a:solidFill>
              </a:rPr>
              <a:t>Mexico</a:t>
            </a:r>
          </a:p>
          <a:p>
            <a:pPr algn="r" defTabSz="1625032"/>
            <a:r>
              <a:rPr lang="en-US" sz="1900" dirty="0">
                <a:solidFill>
                  <a:srgbClr val="00AEEF">
                    <a:alpha val="99000"/>
                  </a:srgbClr>
                </a:solidFill>
              </a:rPr>
              <a:t>Netherlands</a:t>
            </a:r>
          </a:p>
          <a:p>
            <a:pPr algn="r" defTabSz="1625032"/>
            <a:r>
              <a:rPr lang="en-US" sz="1900" dirty="0">
                <a:solidFill>
                  <a:srgbClr val="00AEEF">
                    <a:alpha val="99000"/>
                  </a:srgbClr>
                </a:solidFill>
              </a:rPr>
              <a:t>New Zealand</a:t>
            </a:r>
          </a:p>
          <a:p>
            <a:pPr algn="r" defTabSz="1625032"/>
            <a:r>
              <a:rPr lang="en-US" sz="1900" dirty="0">
                <a:solidFill>
                  <a:srgbClr val="00AEEF">
                    <a:alpha val="99000"/>
                  </a:srgbClr>
                </a:solidFill>
              </a:rPr>
              <a:t>Norway</a:t>
            </a:r>
          </a:p>
          <a:p>
            <a:pPr algn="r" defTabSz="1625032"/>
            <a:r>
              <a:rPr lang="en-US" sz="1900" dirty="0">
                <a:solidFill>
                  <a:srgbClr val="00AEEF">
                    <a:alpha val="99000"/>
                  </a:srgbClr>
                </a:solidFill>
              </a:rPr>
              <a:t>Peru</a:t>
            </a:r>
          </a:p>
          <a:p>
            <a:pPr algn="r" defTabSz="1625032"/>
            <a:r>
              <a:rPr lang="en-US" sz="1900" dirty="0">
                <a:solidFill>
                  <a:srgbClr val="00AEEF">
                    <a:alpha val="99000"/>
                  </a:srgbClr>
                </a:solidFill>
              </a:rPr>
              <a:t>Philippines</a:t>
            </a:r>
          </a:p>
          <a:p>
            <a:pPr algn="r" defTabSz="1625032"/>
            <a:r>
              <a:rPr lang="en-US" sz="1900" dirty="0">
                <a:solidFill>
                  <a:srgbClr val="00AEEF">
                    <a:alpha val="99000"/>
                  </a:srgbClr>
                </a:solidFill>
              </a:rPr>
              <a:t>Poland</a:t>
            </a:r>
          </a:p>
          <a:p>
            <a:pPr algn="r" defTabSz="1625032"/>
            <a:r>
              <a:rPr lang="en-US" sz="1900" dirty="0">
                <a:solidFill>
                  <a:srgbClr val="00AEEF">
                    <a:alpha val="99000"/>
                  </a:srgbClr>
                </a:solidFill>
              </a:rPr>
              <a:t>Portugal</a:t>
            </a:r>
          </a:p>
          <a:p>
            <a:pPr algn="r" defTabSz="1625032"/>
            <a:r>
              <a:rPr lang="en-US" sz="1900" dirty="0">
                <a:solidFill>
                  <a:srgbClr val="00AEEF">
                    <a:alpha val="99000"/>
                  </a:srgbClr>
                </a:solidFill>
              </a:rPr>
              <a:t>Puerto Rico</a:t>
            </a:r>
          </a:p>
          <a:p>
            <a:pPr algn="r" defTabSz="1625032"/>
            <a:r>
              <a:rPr lang="en-US" sz="1900" dirty="0">
                <a:solidFill>
                  <a:srgbClr val="00AEEF">
                    <a:alpha val="99000"/>
                  </a:srgbClr>
                </a:solidFill>
              </a:rPr>
              <a:t>Romania</a:t>
            </a:r>
          </a:p>
          <a:p>
            <a:pPr algn="r" defTabSz="1625032"/>
            <a:r>
              <a:rPr lang="en-US" sz="1900" dirty="0">
                <a:solidFill>
                  <a:srgbClr val="00AEEF">
                    <a:alpha val="99000"/>
                  </a:srgbClr>
                </a:solidFill>
              </a:rPr>
              <a:t>Russia</a:t>
            </a:r>
          </a:p>
          <a:p>
            <a:pPr algn="r" defTabSz="1625032"/>
            <a:r>
              <a:rPr lang="en-US" sz="1900" dirty="0">
                <a:solidFill>
                  <a:srgbClr val="00AEEF">
                    <a:alpha val="99000"/>
                  </a:srgbClr>
                </a:solidFill>
              </a:rPr>
              <a:t>Singapore</a:t>
            </a:r>
          </a:p>
          <a:p>
            <a:pPr algn="r" defTabSz="1625032"/>
            <a:r>
              <a:rPr lang="en-US" sz="1900" dirty="0">
                <a:solidFill>
                  <a:srgbClr val="00AEEF">
                    <a:alpha val="99000"/>
                  </a:srgbClr>
                </a:solidFill>
              </a:rPr>
              <a:t>Spain</a:t>
            </a:r>
          </a:p>
          <a:p>
            <a:pPr algn="r" defTabSz="1625032"/>
            <a:r>
              <a:rPr lang="en-US" sz="1900" dirty="0">
                <a:solidFill>
                  <a:srgbClr val="00AEEF">
                    <a:alpha val="99000"/>
                  </a:srgbClr>
                </a:solidFill>
              </a:rPr>
              <a:t>Sweden</a:t>
            </a:r>
          </a:p>
          <a:p>
            <a:pPr algn="r" defTabSz="1625032"/>
            <a:r>
              <a:rPr lang="en-US" sz="1900" dirty="0">
                <a:solidFill>
                  <a:srgbClr val="00AEEF">
                    <a:alpha val="99000"/>
                  </a:srgbClr>
                </a:solidFill>
              </a:rPr>
              <a:t>Switzerland</a:t>
            </a:r>
          </a:p>
          <a:p>
            <a:pPr algn="r" defTabSz="1625032"/>
            <a:r>
              <a:rPr lang="en-US" sz="1900" dirty="0">
                <a:solidFill>
                  <a:srgbClr val="00AEEF">
                    <a:alpha val="99000"/>
                  </a:srgbClr>
                </a:solidFill>
              </a:rPr>
              <a:t>Trinidad &amp; Tobago</a:t>
            </a:r>
          </a:p>
          <a:p>
            <a:pPr algn="r" defTabSz="1625032"/>
            <a:r>
              <a:rPr lang="en-US" sz="1900" dirty="0">
                <a:solidFill>
                  <a:srgbClr val="00AEEF">
                    <a:alpha val="99000"/>
                  </a:srgbClr>
                </a:solidFill>
              </a:rPr>
              <a:t>UK</a:t>
            </a:r>
          </a:p>
          <a:p>
            <a:pPr algn="r" defTabSz="1625032"/>
            <a:r>
              <a:rPr lang="en-US" sz="1900" dirty="0">
                <a:solidFill>
                  <a:srgbClr val="00AEEF">
                    <a:alpha val="99000"/>
                  </a:srgbClr>
                </a:solidFill>
              </a:rPr>
              <a:t>United States</a:t>
            </a:r>
          </a:p>
          <a:p>
            <a:pPr algn="r" defTabSz="1625032"/>
            <a:r>
              <a:rPr lang="en-US" sz="1900" dirty="0">
                <a:solidFill>
                  <a:srgbClr val="00AEEF">
                    <a:alpha val="99000"/>
                  </a:srgbClr>
                </a:solidFill>
              </a:rPr>
              <a:t>New Countries:</a:t>
            </a:r>
          </a:p>
          <a:p>
            <a:pPr algn="r" defTabSz="1625032"/>
            <a:r>
              <a:rPr lang="en-US" sz="1900" dirty="0">
                <a:solidFill>
                  <a:srgbClr val="00AEEF">
                    <a:alpha val="99000"/>
                  </a:srgbClr>
                </a:solidFill>
              </a:rPr>
              <a:t>Algeria</a:t>
            </a:r>
          </a:p>
        </p:txBody>
      </p:sp>
      <p:sp>
        <p:nvSpPr>
          <p:cNvPr id="7" name="TextBox 6"/>
          <p:cNvSpPr txBox="1"/>
          <p:nvPr/>
        </p:nvSpPr>
        <p:spPr>
          <a:xfrm>
            <a:off x="4252738" y="2442029"/>
            <a:ext cx="1824185" cy="4385816"/>
          </a:xfrm>
          <a:prstGeom prst="rect">
            <a:avLst/>
          </a:prstGeom>
          <a:noFill/>
        </p:spPr>
        <p:txBody>
          <a:bodyPr wrap="square" lIns="0" tIns="0" rIns="0" bIns="0" rtlCol="0">
            <a:spAutoFit/>
          </a:bodyPr>
          <a:lstStyle/>
          <a:p>
            <a:pPr algn="r" defTabSz="1625032"/>
            <a:r>
              <a:rPr lang="en-US" sz="1900" dirty="0">
                <a:solidFill>
                  <a:srgbClr val="00AEEF">
                    <a:alpha val="99000"/>
                  </a:srgbClr>
                </a:solidFill>
              </a:rPr>
              <a:t>Argentina</a:t>
            </a:r>
          </a:p>
          <a:p>
            <a:pPr algn="r" defTabSz="1625032"/>
            <a:r>
              <a:rPr lang="en-US" sz="1900" dirty="0">
                <a:solidFill>
                  <a:srgbClr val="00AEEF">
                    <a:alpha val="99000"/>
                  </a:srgbClr>
                </a:solidFill>
              </a:rPr>
              <a:t>Belarus</a:t>
            </a:r>
          </a:p>
          <a:p>
            <a:pPr algn="r" defTabSz="1625032"/>
            <a:r>
              <a:rPr lang="en-US" sz="1900" dirty="0">
                <a:solidFill>
                  <a:srgbClr val="00AEEF">
                    <a:alpha val="99000"/>
                  </a:srgbClr>
                </a:solidFill>
              </a:rPr>
              <a:t>Bulgaria</a:t>
            </a:r>
          </a:p>
          <a:p>
            <a:pPr algn="r" defTabSz="1625032"/>
            <a:r>
              <a:rPr lang="en-US" sz="1900" dirty="0">
                <a:solidFill>
                  <a:srgbClr val="00AEEF">
                    <a:alpha val="99000"/>
                  </a:srgbClr>
                </a:solidFill>
              </a:rPr>
              <a:t>Croatia</a:t>
            </a:r>
          </a:p>
          <a:p>
            <a:pPr algn="r" defTabSz="1625032"/>
            <a:r>
              <a:rPr lang="en-US" sz="1900" dirty="0">
                <a:solidFill>
                  <a:srgbClr val="00AEEF">
                    <a:alpha val="99000"/>
                  </a:srgbClr>
                </a:solidFill>
              </a:rPr>
              <a:t>Dominican Rep</a:t>
            </a:r>
          </a:p>
          <a:p>
            <a:pPr algn="r" defTabSz="1625032"/>
            <a:r>
              <a:rPr lang="en-US" sz="1900" dirty="0">
                <a:solidFill>
                  <a:srgbClr val="00AEEF">
                    <a:alpha val="99000"/>
                  </a:srgbClr>
                </a:solidFill>
              </a:rPr>
              <a:t>Ecuador</a:t>
            </a:r>
          </a:p>
          <a:p>
            <a:pPr algn="r" defTabSz="1625032"/>
            <a:r>
              <a:rPr lang="en-US" sz="1900" dirty="0">
                <a:solidFill>
                  <a:srgbClr val="00AEEF">
                    <a:alpha val="99000"/>
                  </a:srgbClr>
                </a:solidFill>
              </a:rPr>
              <a:t>Egypt</a:t>
            </a:r>
          </a:p>
          <a:p>
            <a:pPr algn="r" defTabSz="1625032"/>
            <a:r>
              <a:rPr lang="en-US" sz="1900" dirty="0">
                <a:solidFill>
                  <a:srgbClr val="00AEEF">
                    <a:alpha val="99000"/>
                  </a:srgbClr>
                </a:solidFill>
              </a:rPr>
              <a:t>El Salvador</a:t>
            </a:r>
          </a:p>
          <a:p>
            <a:pPr algn="r" defTabSz="1625032"/>
            <a:r>
              <a:rPr lang="en-US" sz="1900" dirty="0">
                <a:solidFill>
                  <a:srgbClr val="00AEEF">
                    <a:alpha val="99000"/>
                  </a:srgbClr>
                </a:solidFill>
              </a:rPr>
              <a:t>Estonia</a:t>
            </a:r>
          </a:p>
          <a:p>
            <a:pPr algn="r" defTabSz="1625032"/>
            <a:r>
              <a:rPr lang="en-US" sz="1900" dirty="0">
                <a:solidFill>
                  <a:srgbClr val="00AEEF">
                    <a:alpha val="99000"/>
                  </a:srgbClr>
                </a:solidFill>
              </a:rPr>
              <a:t>Guatemala</a:t>
            </a:r>
          </a:p>
          <a:p>
            <a:pPr algn="r" defTabSz="1625032"/>
            <a:r>
              <a:rPr lang="en-US" sz="1900" dirty="0">
                <a:solidFill>
                  <a:srgbClr val="00AEEF">
                    <a:alpha val="99000"/>
                  </a:srgbClr>
                </a:solidFill>
              </a:rPr>
              <a:t>Iceland</a:t>
            </a:r>
          </a:p>
          <a:p>
            <a:pPr algn="r" defTabSz="1625032"/>
            <a:r>
              <a:rPr lang="en-US" sz="1900" dirty="0">
                <a:solidFill>
                  <a:srgbClr val="00AEEF">
                    <a:alpha val="99000"/>
                  </a:srgbClr>
                </a:solidFill>
              </a:rPr>
              <a:t>Indonesia</a:t>
            </a:r>
          </a:p>
          <a:p>
            <a:pPr algn="r" defTabSz="1625032"/>
            <a:r>
              <a:rPr lang="en-US" sz="1900" dirty="0">
                <a:solidFill>
                  <a:srgbClr val="00AEEF">
                    <a:alpha val="99000"/>
                  </a:srgbClr>
                </a:solidFill>
              </a:rPr>
              <a:t>Jordan</a:t>
            </a:r>
          </a:p>
          <a:p>
            <a:pPr algn="r" defTabSz="1625032"/>
            <a:r>
              <a:rPr lang="en-US" sz="1900" dirty="0">
                <a:solidFill>
                  <a:srgbClr val="00AEEF">
                    <a:alpha val="99000"/>
                  </a:srgbClr>
                </a:solidFill>
              </a:rPr>
              <a:t>Kazakhstan</a:t>
            </a:r>
          </a:p>
          <a:p>
            <a:pPr algn="r" defTabSz="1625032"/>
            <a:r>
              <a:rPr lang="en-US" sz="1900" dirty="0">
                <a:solidFill>
                  <a:srgbClr val="00AEEF">
                    <a:alpha val="99000"/>
                  </a:srgbClr>
                </a:solidFill>
              </a:rPr>
              <a:t>Kenya</a:t>
            </a:r>
          </a:p>
        </p:txBody>
      </p:sp>
      <p:sp>
        <p:nvSpPr>
          <p:cNvPr id="8" name="TextBox 7"/>
          <p:cNvSpPr txBox="1"/>
          <p:nvPr/>
        </p:nvSpPr>
        <p:spPr>
          <a:xfrm>
            <a:off x="6076923" y="2442028"/>
            <a:ext cx="1824185" cy="4385816"/>
          </a:xfrm>
          <a:prstGeom prst="rect">
            <a:avLst/>
          </a:prstGeom>
          <a:noFill/>
        </p:spPr>
        <p:txBody>
          <a:bodyPr wrap="square" lIns="0" tIns="0" rIns="0" bIns="0" rtlCol="0">
            <a:spAutoFit/>
          </a:bodyPr>
          <a:lstStyle/>
          <a:p>
            <a:pPr algn="r" defTabSz="1625032"/>
            <a:r>
              <a:rPr lang="en-US" sz="1900" dirty="0">
                <a:solidFill>
                  <a:srgbClr val="00AEEF">
                    <a:alpha val="99000"/>
                  </a:srgbClr>
                </a:solidFill>
              </a:rPr>
              <a:t>Kuwait</a:t>
            </a:r>
          </a:p>
          <a:p>
            <a:pPr algn="r" defTabSz="1625032"/>
            <a:r>
              <a:rPr lang="en-US" sz="1900" dirty="0">
                <a:solidFill>
                  <a:srgbClr val="00AEEF">
                    <a:alpha val="99000"/>
                  </a:srgbClr>
                </a:solidFill>
              </a:rPr>
              <a:t>Latvia</a:t>
            </a:r>
          </a:p>
          <a:p>
            <a:pPr algn="r" defTabSz="1625032"/>
            <a:r>
              <a:rPr lang="en-US" sz="1900" dirty="0">
                <a:solidFill>
                  <a:srgbClr val="00AEEF">
                    <a:alpha val="99000"/>
                  </a:srgbClr>
                </a:solidFill>
              </a:rPr>
              <a:t>Liechtenstein</a:t>
            </a:r>
          </a:p>
          <a:p>
            <a:pPr algn="r" defTabSz="1625032"/>
            <a:r>
              <a:rPr lang="en-US" sz="1900" dirty="0">
                <a:solidFill>
                  <a:srgbClr val="00AEEF">
                    <a:alpha val="99000"/>
                  </a:srgbClr>
                </a:solidFill>
              </a:rPr>
              <a:t>Lithuania</a:t>
            </a:r>
          </a:p>
          <a:p>
            <a:pPr algn="r" defTabSz="1625032"/>
            <a:r>
              <a:rPr lang="en-US" sz="1900" dirty="0">
                <a:solidFill>
                  <a:srgbClr val="00AEEF">
                    <a:alpha val="99000"/>
                  </a:srgbClr>
                </a:solidFill>
              </a:rPr>
              <a:t>Macedonia</a:t>
            </a:r>
          </a:p>
          <a:p>
            <a:pPr algn="r" defTabSz="1625032"/>
            <a:r>
              <a:rPr lang="en-US" sz="1900" dirty="0">
                <a:solidFill>
                  <a:srgbClr val="00AEEF">
                    <a:alpha val="99000"/>
                  </a:srgbClr>
                </a:solidFill>
              </a:rPr>
              <a:t>Malta</a:t>
            </a:r>
          </a:p>
          <a:p>
            <a:pPr algn="r" defTabSz="1625032"/>
            <a:r>
              <a:rPr lang="en-US" sz="1900" dirty="0">
                <a:solidFill>
                  <a:srgbClr val="00AEEF">
                    <a:alpha val="99000"/>
                  </a:srgbClr>
                </a:solidFill>
              </a:rPr>
              <a:t>Montenegro</a:t>
            </a:r>
          </a:p>
          <a:p>
            <a:pPr algn="r" defTabSz="1625032"/>
            <a:r>
              <a:rPr lang="en-US" sz="1900" dirty="0">
                <a:solidFill>
                  <a:srgbClr val="00AEEF">
                    <a:alpha val="99000"/>
                  </a:srgbClr>
                </a:solidFill>
              </a:rPr>
              <a:t>Morocco</a:t>
            </a:r>
          </a:p>
          <a:p>
            <a:pPr algn="r" defTabSz="1625032"/>
            <a:r>
              <a:rPr lang="en-US" sz="1900" dirty="0">
                <a:solidFill>
                  <a:srgbClr val="00AEEF">
                    <a:alpha val="99000"/>
                  </a:srgbClr>
                </a:solidFill>
              </a:rPr>
              <a:t>Azerbaijan</a:t>
            </a:r>
          </a:p>
          <a:p>
            <a:pPr algn="r" defTabSz="1625032"/>
            <a:r>
              <a:rPr lang="en-US" sz="1900" dirty="0">
                <a:solidFill>
                  <a:srgbClr val="00AEEF">
                    <a:alpha val="99000"/>
                  </a:srgbClr>
                </a:solidFill>
              </a:rPr>
              <a:t>Nigeria</a:t>
            </a:r>
          </a:p>
          <a:p>
            <a:pPr algn="r" defTabSz="1625032"/>
            <a:r>
              <a:rPr lang="en-US" sz="1900" dirty="0">
                <a:solidFill>
                  <a:srgbClr val="00AEEF">
                    <a:alpha val="99000"/>
                  </a:srgbClr>
                </a:solidFill>
              </a:rPr>
              <a:t>Oman</a:t>
            </a:r>
          </a:p>
          <a:p>
            <a:pPr algn="r" defTabSz="1625032"/>
            <a:r>
              <a:rPr lang="en-US" sz="1900" dirty="0">
                <a:solidFill>
                  <a:srgbClr val="00AEEF">
                    <a:alpha val="99000"/>
                  </a:srgbClr>
                </a:solidFill>
              </a:rPr>
              <a:t>Pakistan</a:t>
            </a:r>
          </a:p>
          <a:p>
            <a:pPr algn="r" defTabSz="1625032"/>
            <a:r>
              <a:rPr lang="en-US" sz="1900" dirty="0">
                <a:solidFill>
                  <a:srgbClr val="00AEEF">
                    <a:alpha val="99000"/>
                  </a:srgbClr>
                </a:solidFill>
              </a:rPr>
              <a:t>Panama</a:t>
            </a:r>
          </a:p>
          <a:p>
            <a:pPr algn="r" defTabSz="1625032"/>
            <a:r>
              <a:rPr lang="en-US" sz="1900" dirty="0">
                <a:solidFill>
                  <a:srgbClr val="00AEEF">
                    <a:alpha val="99000"/>
                  </a:srgbClr>
                </a:solidFill>
              </a:rPr>
              <a:t>Paraguay</a:t>
            </a:r>
          </a:p>
          <a:p>
            <a:pPr algn="r" defTabSz="1625032"/>
            <a:r>
              <a:rPr lang="en-US" sz="1900" dirty="0">
                <a:solidFill>
                  <a:srgbClr val="00AEEF">
                    <a:alpha val="99000"/>
                  </a:srgbClr>
                </a:solidFill>
              </a:rPr>
              <a:t>Qatar</a:t>
            </a:r>
          </a:p>
        </p:txBody>
      </p:sp>
      <p:sp>
        <p:nvSpPr>
          <p:cNvPr id="9" name="TextBox 8"/>
          <p:cNvSpPr txBox="1"/>
          <p:nvPr/>
        </p:nvSpPr>
        <p:spPr>
          <a:xfrm>
            <a:off x="7922736" y="2442028"/>
            <a:ext cx="1878879" cy="4385816"/>
          </a:xfrm>
          <a:prstGeom prst="rect">
            <a:avLst/>
          </a:prstGeom>
          <a:noFill/>
        </p:spPr>
        <p:txBody>
          <a:bodyPr wrap="square" lIns="0" tIns="0" rIns="0" bIns="0" rtlCol="0">
            <a:spAutoFit/>
          </a:bodyPr>
          <a:lstStyle/>
          <a:p>
            <a:pPr algn="r" defTabSz="1625032"/>
            <a:r>
              <a:rPr lang="en-US" sz="1900" dirty="0">
                <a:solidFill>
                  <a:srgbClr val="00AEEF">
                    <a:alpha val="99000"/>
                  </a:srgbClr>
                </a:solidFill>
              </a:rPr>
              <a:t>Saudi Arabia</a:t>
            </a:r>
          </a:p>
          <a:p>
            <a:pPr algn="r" defTabSz="1625032"/>
            <a:r>
              <a:rPr lang="en-US" sz="1900" dirty="0">
                <a:solidFill>
                  <a:srgbClr val="00AEEF">
                    <a:alpha val="99000"/>
                  </a:srgbClr>
                </a:solidFill>
              </a:rPr>
              <a:t>Serbia</a:t>
            </a:r>
          </a:p>
          <a:p>
            <a:pPr algn="r" defTabSz="1625032"/>
            <a:r>
              <a:rPr lang="en-US" sz="1900" dirty="0">
                <a:solidFill>
                  <a:srgbClr val="00AEEF">
                    <a:alpha val="99000"/>
                  </a:srgbClr>
                </a:solidFill>
              </a:rPr>
              <a:t>Slovakia</a:t>
            </a:r>
          </a:p>
          <a:p>
            <a:pPr algn="r" defTabSz="1625032"/>
            <a:r>
              <a:rPr lang="en-US" sz="1900" dirty="0">
                <a:solidFill>
                  <a:srgbClr val="00AEEF">
                    <a:alpha val="99000"/>
                  </a:srgbClr>
                </a:solidFill>
              </a:rPr>
              <a:t>Slovenia</a:t>
            </a:r>
          </a:p>
          <a:p>
            <a:pPr algn="r" defTabSz="1625032"/>
            <a:r>
              <a:rPr lang="en-US" sz="1900" dirty="0">
                <a:solidFill>
                  <a:srgbClr val="00AEEF">
                    <a:alpha val="99000"/>
                  </a:srgbClr>
                </a:solidFill>
              </a:rPr>
              <a:t>South Africa</a:t>
            </a:r>
          </a:p>
          <a:p>
            <a:pPr algn="r" defTabSz="1625032"/>
            <a:r>
              <a:rPr lang="en-US" sz="1900" dirty="0">
                <a:solidFill>
                  <a:srgbClr val="00AEEF">
                    <a:alpha val="99000"/>
                  </a:srgbClr>
                </a:solidFill>
              </a:rPr>
              <a:t>Sri Lanka</a:t>
            </a:r>
          </a:p>
          <a:p>
            <a:pPr algn="r" defTabSz="1625032"/>
            <a:r>
              <a:rPr lang="en-US" sz="1900" dirty="0">
                <a:solidFill>
                  <a:srgbClr val="00AEEF">
                    <a:alpha val="99000"/>
                  </a:srgbClr>
                </a:solidFill>
              </a:rPr>
              <a:t>Taiwan</a:t>
            </a:r>
          </a:p>
          <a:p>
            <a:pPr algn="r" defTabSz="1625032"/>
            <a:r>
              <a:rPr lang="en-US" sz="1900" dirty="0">
                <a:solidFill>
                  <a:srgbClr val="00AEEF">
                    <a:alpha val="99000"/>
                  </a:srgbClr>
                </a:solidFill>
              </a:rPr>
              <a:t>Thailand</a:t>
            </a:r>
          </a:p>
          <a:p>
            <a:pPr algn="r" defTabSz="1625032"/>
            <a:r>
              <a:rPr lang="en-US" sz="1900" dirty="0">
                <a:solidFill>
                  <a:srgbClr val="00AEEF">
                    <a:alpha val="99000"/>
                  </a:srgbClr>
                </a:solidFill>
              </a:rPr>
              <a:t>Tunisia</a:t>
            </a:r>
          </a:p>
          <a:p>
            <a:pPr algn="r" defTabSz="1625032"/>
            <a:r>
              <a:rPr lang="en-US" sz="1900" dirty="0">
                <a:solidFill>
                  <a:srgbClr val="00AEEF">
                    <a:alpha val="99000"/>
                  </a:srgbClr>
                </a:solidFill>
              </a:rPr>
              <a:t>Turkey</a:t>
            </a:r>
          </a:p>
          <a:p>
            <a:pPr algn="r" defTabSz="1625032"/>
            <a:r>
              <a:rPr lang="en-US" sz="1900" dirty="0">
                <a:solidFill>
                  <a:srgbClr val="00AEEF">
                    <a:alpha val="99000"/>
                  </a:srgbClr>
                </a:solidFill>
              </a:rPr>
              <a:t>UAE</a:t>
            </a:r>
          </a:p>
          <a:p>
            <a:pPr algn="r" defTabSz="1625032"/>
            <a:r>
              <a:rPr lang="en-US" sz="1900" dirty="0">
                <a:solidFill>
                  <a:srgbClr val="00AEEF">
                    <a:alpha val="99000"/>
                  </a:srgbClr>
                </a:solidFill>
              </a:rPr>
              <a:t>Ukraine</a:t>
            </a:r>
          </a:p>
          <a:p>
            <a:pPr algn="r" defTabSz="1625032"/>
            <a:r>
              <a:rPr lang="en-US" sz="1900" dirty="0">
                <a:solidFill>
                  <a:srgbClr val="00AEEF">
                    <a:alpha val="99000"/>
                  </a:srgbClr>
                </a:solidFill>
              </a:rPr>
              <a:t>Uruguay</a:t>
            </a:r>
          </a:p>
          <a:p>
            <a:pPr algn="r" defTabSz="1625032"/>
            <a:r>
              <a:rPr lang="en-US" sz="1900" dirty="0">
                <a:solidFill>
                  <a:srgbClr val="00AEEF">
                    <a:alpha val="99000"/>
                  </a:srgbClr>
                </a:solidFill>
              </a:rPr>
              <a:t>Venezuela</a:t>
            </a:r>
          </a:p>
          <a:p>
            <a:pPr algn="r" defTabSz="1625032"/>
            <a:r>
              <a:rPr lang="en-US" sz="1900" dirty="0">
                <a:solidFill>
                  <a:srgbClr val="00AEEF">
                    <a:alpha val="99000"/>
                  </a:srgbClr>
                </a:solidFill>
              </a:rPr>
              <a:t>Bahrain</a:t>
            </a:r>
            <a:endParaRPr lang="en-US" sz="1400" dirty="0">
              <a:solidFill>
                <a:srgbClr val="00AEEF">
                  <a:alpha val="99000"/>
                </a:srgbClr>
              </a:solidFill>
            </a:endParaRPr>
          </a:p>
        </p:txBody>
      </p:sp>
      <p:sp>
        <p:nvSpPr>
          <p:cNvPr id="2" name="Rectangle 1"/>
          <p:cNvSpPr/>
          <p:nvPr/>
        </p:nvSpPr>
        <p:spPr>
          <a:xfrm>
            <a:off x="6811187" y="603702"/>
            <a:ext cx="3717860" cy="1446550"/>
          </a:xfrm>
          <a:prstGeom prst="rect">
            <a:avLst/>
          </a:prstGeom>
        </p:spPr>
        <p:txBody>
          <a:bodyPr wrap="square">
            <a:spAutoFit/>
          </a:bodyPr>
          <a:lstStyle/>
          <a:p>
            <a:pPr defTabSz="1218987"/>
            <a:r>
              <a:rPr lang="en-US" sz="4400" dirty="0" smtClean="0">
                <a:solidFill>
                  <a:schemeClr val="tx1">
                    <a:alpha val="99000"/>
                  </a:schemeClr>
                </a:solidFill>
                <a:latin typeface="+mj-lt"/>
              </a:rPr>
              <a:t>countries and territories</a:t>
            </a:r>
            <a:endParaRPr lang="en-US" sz="4400" dirty="0">
              <a:solidFill>
                <a:schemeClr val="tx1">
                  <a:alpha val="99000"/>
                </a:schemeClr>
              </a:solidFill>
              <a:latin typeface="+mj-lt"/>
            </a:endParaRPr>
          </a:p>
        </p:txBody>
      </p:sp>
    </p:spTree>
    <p:extLst>
      <p:ext uri="{BB962C8B-B14F-4D97-AF65-F5344CB8AC3E}">
        <p14:creationId xmlns:p14="http://schemas.microsoft.com/office/powerpoint/2010/main" val="407137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15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535240" y="1617789"/>
            <a:ext cx="4308065" cy="3677697"/>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Getting </a:t>
            </a:r>
            <a:r>
              <a:rPr lang="en-US" dirty="0"/>
              <a:t>Started</a:t>
            </a:r>
          </a:p>
        </p:txBody>
      </p:sp>
      <p:sp>
        <p:nvSpPr>
          <p:cNvPr id="25" name="Text Placeholder 12"/>
          <p:cNvSpPr>
            <a:spLocks noGrp="1"/>
          </p:cNvSpPr>
          <p:nvPr>
            <p:ph type="body" idx="1"/>
          </p:nvPr>
        </p:nvSpPr>
        <p:spPr>
          <a:xfrm>
            <a:off x="5306096" y="1855366"/>
            <a:ext cx="6882729" cy="553998"/>
          </a:xfrm>
        </p:spPr>
        <p:txBody>
          <a:bodyPr/>
          <a:lstStyle/>
          <a:p>
            <a:r>
              <a:rPr lang="en-US" sz="4000" dirty="0">
                <a:solidFill>
                  <a:srgbClr val="00B0F0">
                    <a:alpha val="99000"/>
                  </a:srgbClr>
                </a:solidFill>
              </a:rPr>
              <a:t>MSDN </a:t>
            </a:r>
            <a:r>
              <a:rPr lang="en-US" sz="4000" dirty="0" smtClean="0">
                <a:solidFill>
                  <a:srgbClr val="00B0F0">
                    <a:alpha val="99000"/>
                  </a:srgbClr>
                </a:solidFill>
              </a:rPr>
              <a:t>Subscription </a:t>
            </a:r>
            <a:r>
              <a:rPr lang="en-US" sz="4000" dirty="0">
                <a:solidFill>
                  <a:srgbClr val="00B0F0">
                    <a:alpha val="99000"/>
                  </a:srgbClr>
                </a:solidFill>
              </a:rPr>
              <a:t>Benefits</a:t>
            </a:r>
          </a:p>
        </p:txBody>
      </p:sp>
      <p:sp>
        <p:nvSpPr>
          <p:cNvPr id="26" name="Content Placeholder 13"/>
          <p:cNvSpPr>
            <a:spLocks noGrp="1"/>
          </p:cNvSpPr>
          <p:nvPr>
            <p:ph sz="half" idx="2"/>
          </p:nvPr>
        </p:nvSpPr>
        <p:spPr>
          <a:xfrm>
            <a:off x="5331854" y="3012299"/>
            <a:ext cx="6454862" cy="2148280"/>
          </a:xfrm>
        </p:spPr>
        <p:txBody>
          <a:bodyPr/>
          <a:lstStyle/>
          <a:p>
            <a:pPr marL="0" indent="0">
              <a:lnSpc>
                <a:spcPct val="100000"/>
              </a:lnSpc>
              <a:spcAft>
                <a:spcPts val="600"/>
              </a:spcAft>
              <a:buNone/>
            </a:pPr>
            <a:r>
              <a:rPr lang="en-US" sz="2400" dirty="0">
                <a:solidFill>
                  <a:srgbClr val="595959">
                    <a:alpha val="99000"/>
                  </a:srgbClr>
                </a:solidFill>
              </a:rPr>
              <a:t>Free Windows Azure access for Professional, Premium, and ultimate subscribers </a:t>
            </a:r>
          </a:p>
          <a:p>
            <a:pPr marL="0" indent="0">
              <a:lnSpc>
                <a:spcPct val="100000"/>
              </a:lnSpc>
              <a:spcAft>
                <a:spcPts val="600"/>
              </a:spcAft>
              <a:buNone/>
            </a:pPr>
            <a:r>
              <a:rPr lang="en-US" sz="2400" dirty="0">
                <a:solidFill>
                  <a:srgbClr val="595959">
                    <a:alpha val="99000"/>
                  </a:srgbClr>
                </a:solidFill>
              </a:rPr>
              <a:t>Designed to accelerate development</a:t>
            </a:r>
          </a:p>
          <a:p>
            <a:pPr marL="0" indent="0">
              <a:lnSpc>
                <a:spcPct val="100000"/>
              </a:lnSpc>
              <a:spcAft>
                <a:spcPts val="600"/>
              </a:spcAft>
              <a:buNone/>
            </a:pPr>
            <a:r>
              <a:rPr lang="en-US" sz="2400" dirty="0">
                <a:solidFill>
                  <a:srgbClr val="595959">
                    <a:alpha val="99000"/>
                  </a:srgbClr>
                </a:solidFill>
              </a:rPr>
              <a:t>Requires credit card at sign-up any overages beyond free </a:t>
            </a:r>
            <a:r>
              <a:rPr lang="en-US" sz="2400" dirty="0" smtClean="0">
                <a:solidFill>
                  <a:srgbClr val="595959">
                    <a:alpha val="99000"/>
                  </a:srgbClr>
                </a:solidFill>
              </a:rPr>
              <a:t>allocation</a:t>
            </a:r>
            <a:endParaRPr lang="en-US" sz="2400" dirty="0">
              <a:solidFill>
                <a:srgbClr val="595959">
                  <a:alpha val="99000"/>
                </a:srgbClr>
              </a:solidFill>
            </a:endParaRPr>
          </a:p>
        </p:txBody>
      </p:sp>
      <p:grpSp>
        <p:nvGrpSpPr>
          <p:cNvPr id="11" name="Group 10"/>
          <p:cNvGrpSpPr/>
          <p:nvPr/>
        </p:nvGrpSpPr>
        <p:grpSpPr>
          <a:xfrm>
            <a:off x="830374" y="1922719"/>
            <a:ext cx="3992836" cy="2441613"/>
            <a:chOff x="830374" y="1983007"/>
            <a:chExt cx="3992836" cy="2441613"/>
          </a:xfrm>
        </p:grpSpPr>
        <p:sp>
          <p:nvSpPr>
            <p:cNvPr id="19" name="Text Placeholder 11"/>
            <p:cNvSpPr txBox="1">
              <a:spLocks/>
            </p:cNvSpPr>
            <p:nvPr/>
          </p:nvSpPr>
          <p:spPr>
            <a:xfrm>
              <a:off x="900940" y="1983007"/>
              <a:ext cx="3922270" cy="498598"/>
            </a:xfrm>
            <a:prstGeom prst="rect">
              <a:avLst/>
            </a:prstGeom>
          </p:spPr>
          <p:txBody>
            <a:bodyPr vert="horz" wrap="square" lIns="0" tIns="0" rIns="0" bIns="0" rtlCol="0" anchor="b">
              <a:spAutoFit/>
            </a:bodyPr>
            <a:lstStyle>
              <a:lvl1pPr marL="0" indent="0" algn="l" defTabSz="914325" rtl="0" eaLnBrk="1" latinLnBrk="0" hangingPunct="1">
                <a:lnSpc>
                  <a:spcPct val="90000"/>
                </a:lnSpc>
                <a:spcBef>
                  <a:spcPts val="0"/>
                </a:spcBef>
                <a:buSzPct val="80000"/>
                <a:buFont typeface="Arial" pitchFamily="34" charset="0"/>
                <a:buNone/>
                <a:defRPr sz="3200" b="0" kern="1200">
                  <a:gradFill>
                    <a:gsLst>
                      <a:gs pos="0">
                        <a:srgbClr val="595959"/>
                      </a:gs>
                      <a:gs pos="86000">
                        <a:srgbClr val="595959"/>
                      </a:gs>
                    </a:gsLst>
                    <a:lin ang="5400000" scaled="0"/>
                  </a:gradFill>
                  <a:latin typeface="Segoe UI Light" pitchFamily="34" charset="0"/>
                  <a:ea typeface="+mn-ea"/>
                  <a:cs typeface="+mn-cs"/>
                </a:defRPr>
              </a:lvl1pPr>
              <a:lvl2pPr marL="457144" indent="0" algn="l" defTabSz="914325" rtl="0" eaLnBrk="1" latinLnBrk="0" hangingPunct="1">
                <a:lnSpc>
                  <a:spcPct val="90000"/>
                </a:lnSpc>
                <a:spcBef>
                  <a:spcPct val="20000"/>
                </a:spcBef>
                <a:buSzPct val="80000"/>
                <a:buFont typeface="Arial" pitchFamily="34" charset="0"/>
                <a:buNone/>
                <a:defRPr sz="2000" b="1" kern="1200">
                  <a:gradFill>
                    <a:gsLst>
                      <a:gs pos="0">
                        <a:srgbClr val="595959"/>
                      </a:gs>
                      <a:gs pos="86000">
                        <a:srgbClr val="595959"/>
                      </a:gs>
                    </a:gsLst>
                    <a:lin ang="5400000" scaled="0"/>
                  </a:gradFill>
                  <a:latin typeface="+mn-lt"/>
                  <a:ea typeface="+mn-ea"/>
                  <a:cs typeface="+mn-cs"/>
                </a:defRPr>
              </a:lvl2pPr>
              <a:lvl3pPr marL="914287" indent="0" algn="l" defTabSz="914325" rtl="0" eaLnBrk="1" latinLnBrk="0" hangingPunct="1">
                <a:lnSpc>
                  <a:spcPct val="90000"/>
                </a:lnSpc>
                <a:spcBef>
                  <a:spcPct val="20000"/>
                </a:spcBef>
                <a:buSzPct val="80000"/>
                <a:buFont typeface="Arial" pitchFamily="34" charset="0"/>
                <a:buNone/>
                <a:defRPr sz="1900" b="1" kern="1200">
                  <a:gradFill>
                    <a:gsLst>
                      <a:gs pos="0">
                        <a:srgbClr val="595959"/>
                      </a:gs>
                      <a:gs pos="86000">
                        <a:srgbClr val="595959"/>
                      </a:gs>
                    </a:gsLst>
                    <a:lin ang="5400000" scaled="0"/>
                  </a:gradFill>
                  <a:latin typeface="+mn-lt"/>
                  <a:ea typeface="+mn-ea"/>
                  <a:cs typeface="+mn-cs"/>
                </a:defRPr>
              </a:lvl3pPr>
              <a:lvl4pPr marL="1371431" indent="0" algn="l" defTabSz="914325" rtl="0" eaLnBrk="1" latinLnBrk="0" hangingPunct="1">
                <a:lnSpc>
                  <a:spcPct val="90000"/>
                </a:lnSpc>
                <a:spcBef>
                  <a:spcPct val="20000"/>
                </a:spcBef>
                <a:buSzPct val="80000"/>
                <a:buFont typeface="Arial" pitchFamily="34" charset="0"/>
                <a:buNone/>
                <a:defRPr sz="1600" b="1" kern="1200">
                  <a:gradFill>
                    <a:gsLst>
                      <a:gs pos="0">
                        <a:srgbClr val="595959"/>
                      </a:gs>
                      <a:gs pos="86000">
                        <a:srgbClr val="595959"/>
                      </a:gs>
                    </a:gsLst>
                    <a:lin ang="5400000" scaled="0"/>
                  </a:gradFill>
                  <a:latin typeface="+mn-lt"/>
                  <a:ea typeface="+mn-ea"/>
                  <a:cs typeface="+mn-cs"/>
                </a:defRPr>
              </a:lvl4pPr>
              <a:lvl5pPr marL="1828575" indent="0" algn="l" defTabSz="914325" rtl="0" eaLnBrk="1" latinLnBrk="0" hangingPunct="1">
                <a:lnSpc>
                  <a:spcPct val="90000"/>
                </a:lnSpc>
                <a:spcBef>
                  <a:spcPct val="20000"/>
                </a:spcBef>
                <a:buSzPct val="80000"/>
                <a:buFont typeface="Arial" pitchFamily="34" charset="0"/>
                <a:buNone/>
                <a:defRPr sz="1600" b="1" kern="1200">
                  <a:gradFill>
                    <a:gsLst>
                      <a:gs pos="0">
                        <a:srgbClr val="595959"/>
                      </a:gs>
                      <a:gs pos="86000">
                        <a:srgbClr val="595959"/>
                      </a:gs>
                    </a:gsLst>
                    <a:lin ang="5400000" scaled="0"/>
                  </a:gradFill>
                  <a:latin typeface="+mn-lt"/>
                  <a:ea typeface="+mn-ea"/>
                  <a:cs typeface="+mn-cs"/>
                </a:defRPr>
              </a:lvl5pPr>
              <a:lvl6pPr marL="2285717"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2861"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005"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148"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sz="3600" dirty="0" smtClean="0">
                  <a:solidFill>
                    <a:schemeClr val="bg1">
                      <a:alpha val="99000"/>
                    </a:schemeClr>
                  </a:solidFill>
                </a:rPr>
                <a:t>3 Month Free Trial</a:t>
              </a:r>
            </a:p>
          </p:txBody>
        </p:sp>
        <p:sp>
          <p:nvSpPr>
            <p:cNvPr id="20" name="TextBox 19"/>
            <p:cNvSpPr txBox="1"/>
            <p:nvPr/>
          </p:nvSpPr>
          <p:spPr>
            <a:xfrm>
              <a:off x="914865" y="3131958"/>
              <a:ext cx="1389932" cy="1292662"/>
            </a:xfrm>
            <a:prstGeom prst="rect">
              <a:avLst/>
            </a:prstGeom>
            <a:noFill/>
          </p:spPr>
          <p:txBody>
            <a:bodyPr wrap="none" lIns="0" tIns="0" rIns="0" bIns="0" rtlCol="0">
              <a:spAutoFit/>
            </a:bodyPr>
            <a:lstStyle/>
            <a:p>
              <a:pPr>
                <a:lnSpc>
                  <a:spcPct val="90000"/>
                </a:lnSpc>
                <a:spcBef>
                  <a:spcPct val="20000"/>
                </a:spcBef>
                <a:buSzPct val="80000"/>
              </a:pPr>
              <a:r>
                <a:rPr lang="en-US" sz="2000" dirty="0">
                  <a:solidFill>
                    <a:schemeClr val="bg1">
                      <a:alpha val="99000"/>
                    </a:schemeClr>
                  </a:solidFill>
                </a:rPr>
                <a:t>Compute</a:t>
              </a:r>
            </a:p>
            <a:p>
              <a:pPr>
                <a:lnSpc>
                  <a:spcPct val="90000"/>
                </a:lnSpc>
                <a:spcBef>
                  <a:spcPct val="20000"/>
                </a:spcBef>
                <a:buSzPct val="80000"/>
              </a:pPr>
              <a:r>
                <a:rPr lang="en-US" sz="2000" dirty="0">
                  <a:solidFill>
                    <a:schemeClr val="bg1">
                      <a:alpha val="99000"/>
                    </a:schemeClr>
                  </a:solidFill>
                </a:rPr>
                <a:t>Storage</a:t>
              </a:r>
            </a:p>
            <a:p>
              <a:pPr>
                <a:lnSpc>
                  <a:spcPct val="90000"/>
                </a:lnSpc>
                <a:spcBef>
                  <a:spcPct val="20000"/>
                </a:spcBef>
                <a:buSzPct val="80000"/>
              </a:pPr>
              <a:r>
                <a:rPr lang="en-US" sz="2000" dirty="0">
                  <a:solidFill>
                    <a:schemeClr val="bg1">
                      <a:alpha val="99000"/>
                    </a:schemeClr>
                  </a:solidFill>
                </a:rPr>
                <a:t>Transactions</a:t>
              </a:r>
            </a:p>
            <a:p>
              <a:pPr>
                <a:lnSpc>
                  <a:spcPct val="90000"/>
                </a:lnSpc>
                <a:spcBef>
                  <a:spcPct val="20000"/>
                </a:spcBef>
                <a:buSzPct val="80000"/>
              </a:pPr>
              <a:r>
                <a:rPr lang="en-US" sz="2000" dirty="0">
                  <a:solidFill>
                    <a:schemeClr val="bg1">
                      <a:alpha val="99000"/>
                    </a:schemeClr>
                  </a:solidFill>
                </a:rPr>
                <a:t>Bandwidth</a:t>
              </a:r>
            </a:p>
          </p:txBody>
        </p:sp>
        <p:sp>
          <p:nvSpPr>
            <p:cNvPr id="21" name="TextBox 20"/>
            <p:cNvSpPr txBox="1"/>
            <p:nvPr/>
          </p:nvSpPr>
          <p:spPr>
            <a:xfrm>
              <a:off x="2635966" y="3131958"/>
              <a:ext cx="1666931" cy="1292662"/>
            </a:xfrm>
            <a:prstGeom prst="rect">
              <a:avLst/>
            </a:prstGeom>
            <a:noFill/>
          </p:spPr>
          <p:txBody>
            <a:bodyPr wrap="none" lIns="0" tIns="0" rIns="0" bIns="0" rtlCol="0">
              <a:spAutoFit/>
            </a:bodyPr>
            <a:lstStyle/>
            <a:p>
              <a:pPr>
                <a:lnSpc>
                  <a:spcPct val="90000"/>
                </a:lnSpc>
                <a:spcBef>
                  <a:spcPct val="20000"/>
                </a:spcBef>
                <a:buSzPct val="80000"/>
              </a:pPr>
              <a:r>
                <a:rPr lang="en-US" sz="2000" dirty="0">
                  <a:solidFill>
                    <a:schemeClr val="bg1">
                      <a:alpha val="99000"/>
                    </a:schemeClr>
                  </a:solidFill>
                </a:rPr>
                <a:t>Databases</a:t>
              </a:r>
            </a:p>
            <a:p>
              <a:pPr>
                <a:lnSpc>
                  <a:spcPct val="90000"/>
                </a:lnSpc>
                <a:spcBef>
                  <a:spcPct val="20000"/>
                </a:spcBef>
                <a:buSzPct val="80000"/>
              </a:pPr>
              <a:r>
                <a:rPr lang="en-US" sz="2000" dirty="0">
                  <a:solidFill>
                    <a:schemeClr val="bg1">
                      <a:alpha val="99000"/>
                    </a:schemeClr>
                  </a:solidFill>
                </a:rPr>
                <a:t>Caching</a:t>
              </a:r>
            </a:p>
            <a:p>
              <a:pPr>
                <a:lnSpc>
                  <a:spcPct val="90000"/>
                </a:lnSpc>
                <a:spcBef>
                  <a:spcPct val="20000"/>
                </a:spcBef>
                <a:buSzPct val="80000"/>
              </a:pPr>
              <a:r>
                <a:rPr lang="en-US" sz="2000" dirty="0">
                  <a:solidFill>
                    <a:schemeClr val="bg1">
                      <a:alpha val="99000"/>
                    </a:schemeClr>
                  </a:solidFill>
                </a:rPr>
                <a:t>Access Control</a:t>
              </a:r>
            </a:p>
            <a:p>
              <a:pPr>
                <a:lnSpc>
                  <a:spcPct val="90000"/>
                </a:lnSpc>
                <a:spcBef>
                  <a:spcPct val="20000"/>
                </a:spcBef>
                <a:buSzPct val="80000"/>
              </a:pPr>
              <a:r>
                <a:rPr lang="en-US" sz="2000" dirty="0">
                  <a:solidFill>
                    <a:schemeClr val="bg1">
                      <a:alpha val="99000"/>
                    </a:schemeClr>
                  </a:solidFill>
                </a:rPr>
                <a:t>Service Bus</a:t>
              </a:r>
            </a:p>
          </p:txBody>
        </p:sp>
        <p:sp>
          <p:nvSpPr>
            <p:cNvPr id="22" name="Rectangle 21"/>
            <p:cNvSpPr/>
            <p:nvPr/>
          </p:nvSpPr>
          <p:spPr>
            <a:xfrm>
              <a:off x="830374" y="2613252"/>
              <a:ext cx="2526269" cy="286232"/>
            </a:xfrm>
            <a:prstGeom prst="rect">
              <a:avLst/>
            </a:prstGeom>
          </p:spPr>
          <p:txBody>
            <a:bodyPr wrap="none">
              <a:spAutoFit/>
            </a:bodyPr>
            <a:lstStyle/>
            <a:p>
              <a:pPr>
                <a:lnSpc>
                  <a:spcPct val="90000"/>
                </a:lnSpc>
                <a:spcBef>
                  <a:spcPct val="20000"/>
                </a:spcBef>
                <a:buSzPct val="80000"/>
              </a:pPr>
              <a:r>
                <a:rPr lang="en-US" sz="1400" b="1" dirty="0">
                  <a:solidFill>
                    <a:schemeClr val="bg1">
                      <a:alpha val="99000"/>
                    </a:schemeClr>
                  </a:solidFill>
                  <a:latin typeface="Segoe UI" pitchFamily="34" charset="0"/>
                  <a:ea typeface="Segoe UI" pitchFamily="34" charset="0"/>
                  <a:cs typeface="Segoe UI" pitchFamily="34" charset="0"/>
                </a:rPr>
                <a:t>INCLUDES </a:t>
              </a:r>
              <a:r>
                <a:rPr lang="en-US" sz="1400" b="1" dirty="0" smtClean="0">
                  <a:solidFill>
                    <a:schemeClr val="bg1">
                      <a:alpha val="99000"/>
                    </a:schemeClr>
                  </a:solidFill>
                  <a:latin typeface="Segoe UI" pitchFamily="34" charset="0"/>
                  <a:ea typeface="Segoe UI" pitchFamily="34" charset="0"/>
                  <a:cs typeface="Segoe UI" pitchFamily="34" charset="0"/>
                </a:rPr>
                <a:t>THESE SERVICES:</a:t>
              </a:r>
              <a:endParaRPr lang="en-US" sz="1400" b="1" dirty="0">
                <a:solidFill>
                  <a:schemeClr val="bg1">
                    <a:alpha val="99000"/>
                  </a:schemeClr>
                </a:solidFill>
                <a:latin typeface="Segoe UI" pitchFamily="34" charset="0"/>
                <a:ea typeface="Segoe UI" pitchFamily="34" charset="0"/>
                <a:cs typeface="Segoe UI" pitchFamily="34" charset="0"/>
              </a:endParaRPr>
            </a:p>
          </p:txBody>
        </p:sp>
      </p:grpSp>
      <p:sp>
        <p:nvSpPr>
          <p:cNvPr id="27" name="Rectangle 26"/>
          <p:cNvSpPr/>
          <p:nvPr/>
        </p:nvSpPr>
        <p:spPr>
          <a:xfrm>
            <a:off x="5255138" y="2563930"/>
            <a:ext cx="1843390" cy="286232"/>
          </a:xfrm>
          <a:prstGeom prst="rect">
            <a:avLst/>
          </a:prstGeom>
        </p:spPr>
        <p:txBody>
          <a:bodyPr wrap="none">
            <a:spAutoFit/>
          </a:bodyPr>
          <a:lstStyle/>
          <a:p>
            <a:pPr>
              <a:lnSpc>
                <a:spcPct val="90000"/>
              </a:lnSpc>
              <a:spcBef>
                <a:spcPct val="20000"/>
              </a:spcBef>
              <a:buSzPct val="80000"/>
            </a:pPr>
            <a:r>
              <a:rPr lang="en-US" sz="1400" b="1" dirty="0" smtClean="0">
                <a:solidFill>
                  <a:schemeClr val="bg1">
                    <a:lumMod val="50000"/>
                    <a:alpha val="99000"/>
                  </a:schemeClr>
                </a:solidFill>
                <a:latin typeface="Segoe UI" pitchFamily="34" charset="0"/>
                <a:ea typeface="Segoe UI" pitchFamily="34" charset="0"/>
                <a:cs typeface="Segoe UI" pitchFamily="34" charset="0"/>
              </a:rPr>
              <a:t>BENEFITS INCLUDE:</a:t>
            </a:r>
            <a:endParaRPr lang="en-US" sz="1400" b="1" dirty="0">
              <a:solidFill>
                <a:schemeClr val="bg1">
                  <a:lumMod val="50000"/>
                  <a:alpha val="99000"/>
                </a:schemeClr>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7571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a:t>
            </a:r>
            <a:r>
              <a:rPr lang="en-US" dirty="0">
                <a:solidFill>
                  <a:schemeClr val="accent2">
                    <a:alpha val="99000"/>
                  </a:schemeClr>
                </a:solidFill>
              </a:rPr>
              <a:t>MSDN Benefits</a:t>
            </a:r>
          </a:p>
        </p:txBody>
      </p:sp>
      <p:graphicFrame>
        <p:nvGraphicFramePr>
          <p:cNvPr id="5" name="Table 4"/>
          <p:cNvGraphicFramePr>
            <a:graphicFrameLocks noGrp="1"/>
          </p:cNvGraphicFramePr>
          <p:nvPr>
            <p:extLst>
              <p:ext uri="{D42A27DB-BD31-4B8C-83A1-F6EECF244321}">
                <p14:modId xmlns:p14="http://schemas.microsoft.com/office/powerpoint/2010/main" val="3949641144"/>
              </p:ext>
            </p:extLst>
          </p:nvPr>
        </p:nvGraphicFramePr>
        <p:xfrm>
          <a:off x="507134" y="1222693"/>
          <a:ext cx="11158538" cy="5013960"/>
        </p:xfrm>
        <a:graphic>
          <a:graphicData uri="http://schemas.openxmlformats.org/drawingml/2006/table">
            <a:tbl>
              <a:tblPr firstRow="1" bandRow="1">
                <a:tableStyleId>{7DF18680-E054-41AD-8BC1-D1AEF772440D}</a:tableStyleId>
              </a:tblPr>
              <a:tblGrid>
                <a:gridCol w="3153806"/>
                <a:gridCol w="2770340"/>
                <a:gridCol w="2780521"/>
                <a:gridCol w="2453871"/>
              </a:tblGrid>
              <a:tr h="344224">
                <a:tc>
                  <a:txBody>
                    <a:bodyPr/>
                    <a:lstStyle/>
                    <a:p>
                      <a:endParaRPr lang="en-NZ" sz="1600" b="1" dirty="0">
                        <a:solidFill>
                          <a:schemeClr val="lt1">
                            <a:alpha val="99000"/>
                          </a:schemeClr>
                        </a:solidFill>
                      </a:endParaRPr>
                    </a:p>
                  </a:txBody>
                  <a:tcPr marL="182880" marR="182880" marT="91440" marB="9144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NZ" sz="1600" b="1" cap="all" baseline="0" dirty="0" smtClean="0">
                          <a:solidFill>
                            <a:schemeClr val="lt1">
                              <a:alpha val="99000"/>
                            </a:schemeClr>
                          </a:solidFill>
                        </a:rPr>
                        <a:t>Ultimate</a:t>
                      </a:r>
                      <a:endParaRPr lang="en-NZ" sz="1600" b="1" cap="all" baseline="0" dirty="0">
                        <a:solidFill>
                          <a:schemeClr val="lt1">
                            <a:alpha val="99000"/>
                          </a:schemeClr>
                        </a:solidFill>
                      </a:endParaRPr>
                    </a:p>
                  </a:txBody>
                  <a:tcPr marL="182880" marR="182880" marT="91440" marB="91440" anchor="ctr">
                    <a:lnL w="12700" cmpd="sng">
                      <a:noFill/>
                    </a:lnL>
                    <a:lnB w="12700" cap="flat" cmpd="sng" algn="ctr">
                      <a:noFill/>
                      <a:prstDash val="solid"/>
                      <a:round/>
                      <a:headEnd type="none" w="med" len="med"/>
                      <a:tailEnd type="none" w="med" len="med"/>
                    </a:lnB>
                    <a:solidFill>
                      <a:srgbClr val="92D050"/>
                    </a:solidFill>
                  </a:tcPr>
                </a:tc>
                <a:tc>
                  <a:txBody>
                    <a:bodyPr/>
                    <a:lstStyle/>
                    <a:p>
                      <a:r>
                        <a:rPr lang="en-NZ" sz="1600" b="1" cap="all" baseline="0" dirty="0" smtClean="0">
                          <a:solidFill>
                            <a:schemeClr val="lt1">
                              <a:alpha val="99000"/>
                            </a:schemeClr>
                          </a:solidFill>
                        </a:rPr>
                        <a:t>Premium</a:t>
                      </a:r>
                      <a:endParaRPr lang="en-NZ" sz="16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c>
                  <a:txBody>
                    <a:bodyPr/>
                    <a:lstStyle/>
                    <a:p>
                      <a:r>
                        <a:rPr lang="en-NZ" sz="1600" b="1" cap="all" baseline="0" dirty="0" smtClean="0">
                          <a:solidFill>
                            <a:schemeClr val="lt1">
                              <a:alpha val="99000"/>
                            </a:schemeClr>
                          </a:solidFill>
                        </a:rPr>
                        <a:t>Professional</a:t>
                      </a:r>
                      <a:endParaRPr lang="en-NZ" sz="16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r>
              <a:tr h="491748">
                <a:tc>
                  <a:txBody>
                    <a:bodyPr/>
                    <a:lstStyle/>
                    <a:p>
                      <a:pPr algn="r"/>
                      <a:r>
                        <a:rPr lang="en-NZ" sz="2400" dirty="0" smtClean="0">
                          <a:solidFill>
                            <a:schemeClr val="tx1">
                              <a:lumMod val="50000"/>
                              <a:lumOff val="50000"/>
                              <a:alpha val="99000"/>
                            </a:schemeClr>
                          </a:solidFill>
                          <a:latin typeface="Segoe UI Light" pitchFamily="34" charset="0"/>
                        </a:rPr>
                        <a:t>Compute</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1500 hrs of </a:t>
                      </a:r>
                    </a:p>
                    <a:p>
                      <a:pPr marL="0" algn="l" defTabSz="914325" rtl="0" eaLnBrk="1" latinLnBrk="0" hangingPunct="1"/>
                      <a:r>
                        <a:rPr lang="en-US" sz="1400" kern="1200" dirty="0" smtClean="0">
                          <a:solidFill>
                            <a:schemeClr val="tx2">
                              <a:lumMod val="75000"/>
                              <a:alpha val="99000"/>
                            </a:schemeClr>
                          </a:solidFill>
                          <a:latin typeface="+mn-lt"/>
                          <a:ea typeface="+mn-ea"/>
                          <a:cs typeface="+mn-cs"/>
                        </a:rPr>
                        <a:t>small instances</a:t>
                      </a:r>
                    </a:p>
                  </a:txBody>
                  <a:tcPr marL="182880" marR="182880" marT="91440" marB="91440" anchor="ctr">
                    <a:lnL w="12700" cmpd="sng">
                      <a:noFill/>
                    </a:lnL>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750 hrs of </a:t>
                      </a:r>
                    </a:p>
                    <a:p>
                      <a:pPr marL="0" algn="l" defTabSz="914325" rtl="0" eaLnBrk="1" latinLnBrk="0" hangingPunct="1"/>
                      <a:r>
                        <a:rPr lang="en-US" sz="1400" kern="1200" dirty="0" smtClean="0">
                          <a:solidFill>
                            <a:schemeClr val="tx2">
                              <a:lumMod val="75000"/>
                              <a:alpha val="99000"/>
                            </a:schemeClr>
                          </a:solidFill>
                          <a:latin typeface="+mn-lt"/>
                          <a:ea typeface="+mn-ea"/>
                          <a:cs typeface="+mn-cs"/>
                        </a:rPr>
                        <a:t>small instances</a:t>
                      </a:r>
                    </a:p>
                  </a:txBody>
                  <a:tcPr marL="182880" marR="182880" marT="91440" marB="9144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375 hrs of </a:t>
                      </a:r>
                    </a:p>
                    <a:p>
                      <a:pPr marL="0" algn="l" defTabSz="914325" rtl="0" eaLnBrk="1" latinLnBrk="0" hangingPunct="1"/>
                      <a:r>
                        <a:rPr lang="en-US" sz="1400" kern="1200" dirty="0" smtClean="0">
                          <a:solidFill>
                            <a:schemeClr val="tx2">
                              <a:lumMod val="75000"/>
                              <a:alpha val="99000"/>
                            </a:schemeClr>
                          </a:solidFill>
                          <a:latin typeface="+mn-lt"/>
                          <a:ea typeface="+mn-ea"/>
                          <a:cs typeface="+mn-cs"/>
                        </a:rPr>
                        <a:t>small instances</a:t>
                      </a:r>
                    </a:p>
                  </a:txBody>
                  <a:tcPr marL="182880" marR="182880" marT="91440" marB="91440" anchor="ctr">
                    <a:lnT w="12700" cap="flat" cmpd="sng" algn="ctr">
                      <a:noFill/>
                      <a:prstDash val="solid"/>
                      <a:round/>
                      <a:headEnd type="none" w="med" len="med"/>
                      <a:tailEnd type="none" w="med" len="med"/>
                    </a:lnT>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Storage</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30GB</a:t>
                      </a: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25GB</a:t>
                      </a:r>
                      <a:endParaRPr lang="en-US" sz="1400" kern="1200" dirty="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20GB</a:t>
                      </a:r>
                      <a:endParaRPr lang="en-US" sz="1400" kern="1200" dirty="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Transactions</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4M</a:t>
                      </a:r>
                      <a:endParaRPr lang="en-US" sz="1400" kern="1200" dirty="0">
                        <a:solidFill>
                          <a:schemeClr val="tx2">
                            <a:lumMod val="75000"/>
                            <a:alpha val="99000"/>
                          </a:schemeClr>
                        </a:solidFill>
                        <a:latin typeface="+mn-lt"/>
                        <a:ea typeface="+mn-ea"/>
                        <a:cs typeface="+mn-cs"/>
                      </a:endParaRP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2M</a:t>
                      </a:r>
                      <a:endParaRPr lang="en-US" sz="1400" kern="1200" dirty="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1M</a:t>
                      </a:r>
                      <a:endParaRPr lang="en-US" sz="1400" kern="1200" dirty="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Bandwidth</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35GB out / free in</a:t>
                      </a:r>
                    </a:p>
                  </a:txBody>
                  <a:tcPr marL="182880" marR="182880" marT="91440" marB="91440" anchor="ctr">
                    <a:lnL w="12700" cmpd="sng">
                      <a:noFill/>
                    </a:lnL>
                    <a:solidFill>
                      <a:schemeClr val="bg1">
                        <a:lumMod val="95000"/>
                      </a:schemeClr>
                    </a:solidFill>
                  </a:tcPr>
                </a:tc>
                <a:tc>
                  <a:txBody>
                    <a:bodyPr/>
                    <a:lstStyle/>
                    <a:p>
                      <a:pPr marL="0" marR="0" indent="0" algn="l" defTabSz="914325" rtl="0" eaLnBrk="1" fontAlgn="auto" latinLnBrk="0" hangingPunct="1">
                        <a:lnSpc>
                          <a:spcPct val="100000"/>
                        </a:lnSpc>
                        <a:spcBef>
                          <a:spcPts val="0"/>
                        </a:spcBef>
                        <a:spcAft>
                          <a:spcPts val="0"/>
                        </a:spcAft>
                        <a:buClrTx/>
                        <a:buSzTx/>
                        <a:buFontTx/>
                        <a:buNone/>
                        <a:tabLst/>
                        <a:defRPr/>
                      </a:pPr>
                      <a:r>
                        <a:rPr lang="en-US" sz="1400" kern="1200" dirty="0" smtClean="0">
                          <a:solidFill>
                            <a:schemeClr val="tx2">
                              <a:lumMod val="75000"/>
                              <a:alpha val="99000"/>
                            </a:schemeClr>
                          </a:solidFill>
                          <a:latin typeface="+mn-lt"/>
                          <a:ea typeface="+mn-ea"/>
                          <a:cs typeface="+mn-cs"/>
                        </a:rPr>
                        <a:t>30GB out / free in</a:t>
                      </a:r>
                    </a:p>
                  </a:txBody>
                  <a:tcPr marL="182880" marR="182880"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25GB out / free in</a:t>
                      </a: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Databases</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5GB Web Edition</a:t>
                      </a: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1GB Web Edition</a:t>
                      </a:r>
                    </a:p>
                  </a:txBody>
                  <a:tcPr marL="182880" marR="182880"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1GB Web Edition</a:t>
                      </a: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Access Control</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500K</a:t>
                      </a: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200K</a:t>
                      </a:r>
                    </a:p>
                  </a:txBody>
                  <a:tcPr marL="182880" marR="182880"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100K</a:t>
                      </a: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Service Bus</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spcAft>
                          <a:spcPts val="600"/>
                        </a:spcAft>
                      </a:pPr>
                      <a:r>
                        <a:rPr lang="en-NZ" sz="1400" dirty="0" smtClean="0">
                          <a:solidFill>
                            <a:schemeClr val="tx2">
                              <a:lumMod val="75000"/>
                              <a:alpha val="99000"/>
                            </a:schemeClr>
                          </a:solidFill>
                        </a:rPr>
                        <a:t>1M Messages</a:t>
                      </a:r>
                    </a:p>
                    <a:p>
                      <a:pPr>
                        <a:spcAft>
                          <a:spcPts val="600"/>
                        </a:spcAft>
                      </a:pPr>
                      <a:r>
                        <a:rPr lang="en-NZ" sz="1400" dirty="0" smtClean="0">
                          <a:solidFill>
                            <a:schemeClr val="tx2">
                              <a:lumMod val="75000"/>
                              <a:alpha val="99000"/>
                            </a:schemeClr>
                          </a:solidFill>
                        </a:rPr>
                        <a:t>3000 Relay Hours </a:t>
                      </a:r>
                      <a:endParaRPr lang="en-NZ" sz="1400" dirty="0">
                        <a:solidFill>
                          <a:schemeClr val="tx2">
                            <a:lumMod val="75000"/>
                            <a:alpha val="99000"/>
                          </a:schemeClr>
                        </a:solidFill>
                      </a:endParaRPr>
                    </a:p>
                  </a:txBody>
                  <a:tcPr marL="182880" marR="182880" marT="91440" marB="91440" anchor="ctr">
                    <a:lnL w="12700" cmpd="sng">
                      <a:noFill/>
                    </a:lnL>
                    <a:solidFill>
                      <a:schemeClr val="bg1">
                        <a:lumMod val="95000"/>
                      </a:schemeClr>
                    </a:solidFill>
                  </a:tcPr>
                </a:tc>
                <a:tc>
                  <a:txBody>
                    <a:bodyPr/>
                    <a:lstStyle/>
                    <a:p>
                      <a:pPr>
                        <a:spcAft>
                          <a:spcPts val="600"/>
                        </a:spcAft>
                      </a:pPr>
                      <a:r>
                        <a:rPr lang="en-NZ" sz="1400" dirty="0" smtClean="0">
                          <a:solidFill>
                            <a:schemeClr val="tx2">
                              <a:lumMod val="75000"/>
                              <a:alpha val="99000"/>
                            </a:schemeClr>
                          </a:solidFill>
                        </a:rPr>
                        <a:t>1M Messages</a:t>
                      </a:r>
                    </a:p>
                    <a:p>
                      <a:pPr>
                        <a:spcAft>
                          <a:spcPts val="600"/>
                        </a:spcAft>
                      </a:pPr>
                      <a:r>
                        <a:rPr lang="en-NZ" sz="1400" dirty="0" smtClean="0">
                          <a:solidFill>
                            <a:schemeClr val="tx2">
                              <a:lumMod val="75000"/>
                              <a:alpha val="99000"/>
                            </a:schemeClr>
                          </a:solidFill>
                        </a:rPr>
                        <a:t>3000 Relay Hours </a:t>
                      </a:r>
                      <a:endParaRPr lang="en-NZ" sz="1400" dirty="0">
                        <a:solidFill>
                          <a:schemeClr val="tx2">
                            <a:lumMod val="75000"/>
                            <a:alpha val="99000"/>
                          </a:schemeClr>
                        </a:solidFill>
                      </a:endParaRPr>
                    </a:p>
                  </a:txBody>
                  <a:tcPr marL="182880" marR="182880" marT="91440" marB="91440" anchor="ctr">
                    <a:solidFill>
                      <a:schemeClr val="bg1">
                        <a:lumMod val="95000"/>
                      </a:schemeClr>
                    </a:solidFill>
                  </a:tcPr>
                </a:tc>
                <a:tc>
                  <a:txBody>
                    <a:bodyPr/>
                    <a:lstStyle/>
                    <a:p>
                      <a:pPr>
                        <a:spcAft>
                          <a:spcPts val="600"/>
                        </a:spcAft>
                      </a:pPr>
                      <a:r>
                        <a:rPr lang="en-NZ" sz="1400" baseline="0" dirty="0" smtClean="0">
                          <a:solidFill>
                            <a:schemeClr val="tx2">
                              <a:lumMod val="75000"/>
                              <a:alpha val="99000"/>
                            </a:schemeClr>
                          </a:solidFill>
                        </a:rPr>
                        <a:t>500K Messages</a:t>
                      </a:r>
                    </a:p>
                    <a:p>
                      <a:pPr>
                        <a:spcAft>
                          <a:spcPts val="600"/>
                        </a:spcAft>
                      </a:pPr>
                      <a:r>
                        <a:rPr lang="en-NZ" sz="1400" baseline="0" dirty="0" smtClean="0">
                          <a:solidFill>
                            <a:schemeClr val="tx2">
                              <a:lumMod val="75000"/>
                              <a:alpha val="99000"/>
                            </a:schemeClr>
                          </a:solidFill>
                        </a:rPr>
                        <a:t>1500 Relay Hours</a:t>
                      </a:r>
                      <a:endParaRPr lang="en-NZ" sz="1400" dirty="0">
                        <a:solidFill>
                          <a:schemeClr val="tx2">
                            <a:lumMod val="75000"/>
                            <a:alpha val="99000"/>
                          </a:schemeClr>
                        </a:solidFill>
                      </a:endParaRP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Annual Savings</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NZ" sz="1400" dirty="0" smtClean="0">
                          <a:solidFill>
                            <a:schemeClr val="tx2">
                              <a:lumMod val="75000"/>
                              <a:alpha val="99000"/>
                            </a:schemeClr>
                          </a:solidFill>
                        </a:rPr>
                        <a:t>$3,700</a:t>
                      </a:r>
                      <a:endParaRPr lang="en-NZ" sz="1400" dirty="0">
                        <a:solidFill>
                          <a:schemeClr val="tx2">
                            <a:lumMod val="75000"/>
                            <a:alpha val="99000"/>
                          </a:schemeClr>
                        </a:solidFill>
                      </a:endParaRPr>
                    </a:p>
                  </a:txBody>
                  <a:tcPr marL="182880" marR="182880" marT="91440" marB="91440" anchor="ctr">
                    <a:lnL w="12700" cmpd="sng">
                      <a:noFill/>
                    </a:lnL>
                    <a:solidFill>
                      <a:schemeClr val="bg1">
                        <a:lumMod val="95000"/>
                      </a:schemeClr>
                    </a:solidFill>
                  </a:tcPr>
                </a:tc>
                <a:tc>
                  <a:txBody>
                    <a:bodyPr/>
                    <a:lstStyle/>
                    <a:p>
                      <a:r>
                        <a:rPr lang="en-NZ" sz="1400" dirty="0" smtClean="0">
                          <a:solidFill>
                            <a:schemeClr val="tx2">
                              <a:lumMod val="75000"/>
                              <a:alpha val="99000"/>
                            </a:schemeClr>
                          </a:solidFill>
                        </a:rPr>
                        <a:t>$2,100</a:t>
                      </a:r>
                      <a:endParaRPr lang="en-NZ" sz="1400" dirty="0">
                        <a:solidFill>
                          <a:schemeClr val="tx2">
                            <a:lumMod val="75000"/>
                            <a:alpha val="99000"/>
                          </a:schemeClr>
                        </a:solidFill>
                      </a:endParaRPr>
                    </a:p>
                  </a:txBody>
                  <a:tcPr marL="182880" marR="182880" marT="91440" marB="91440" anchor="ctr">
                    <a:solidFill>
                      <a:schemeClr val="bg1">
                        <a:lumMod val="95000"/>
                      </a:schemeClr>
                    </a:solidFill>
                  </a:tcPr>
                </a:tc>
                <a:tc>
                  <a:txBody>
                    <a:bodyPr/>
                    <a:lstStyle/>
                    <a:p>
                      <a:r>
                        <a:rPr lang="en-NZ" sz="1400" dirty="0" smtClean="0">
                          <a:solidFill>
                            <a:schemeClr val="tx2">
                              <a:lumMod val="75000"/>
                              <a:alpha val="99000"/>
                            </a:schemeClr>
                          </a:solidFill>
                        </a:rPr>
                        <a:t>$1,500</a:t>
                      </a:r>
                      <a:endParaRPr lang="en-NZ" sz="1400" dirty="0">
                        <a:solidFill>
                          <a:schemeClr val="tx2">
                            <a:lumMod val="75000"/>
                            <a:alpha val="99000"/>
                          </a:schemeClr>
                        </a:solidFill>
                      </a:endParaRPr>
                    </a:p>
                  </a:txBody>
                  <a:tcPr marL="182880" marR="182880" marT="91440" marB="91440" anchor="ctr">
                    <a:solidFill>
                      <a:schemeClr val="bg1">
                        <a:lumMod val="95000"/>
                      </a:schemeClr>
                    </a:solidFill>
                  </a:tcPr>
                </a:tc>
              </a:tr>
            </a:tbl>
          </a:graphicData>
        </a:graphic>
      </p:graphicFrame>
    </p:spTree>
    <p:extLst>
      <p:ext uri="{BB962C8B-B14F-4D97-AF65-F5344CB8AC3E}">
        <p14:creationId xmlns:p14="http://schemas.microsoft.com/office/powerpoint/2010/main" val="318774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a:t>
            </a:r>
            <a:endParaRPr lang="en-US" dirty="0">
              <a:solidFill>
                <a:schemeClr val="accent2">
                  <a:alpha val="99000"/>
                </a:schemeClr>
              </a:solidFill>
            </a:endParaRPr>
          </a:p>
        </p:txBody>
      </p:sp>
      <p:grpSp>
        <p:nvGrpSpPr>
          <p:cNvPr id="12" name="Group 11"/>
          <p:cNvGrpSpPr/>
          <p:nvPr/>
        </p:nvGrpSpPr>
        <p:grpSpPr>
          <a:xfrm>
            <a:off x="8115303" y="1446213"/>
            <a:ext cx="3560760" cy="3987024"/>
            <a:chOff x="8115303" y="1446213"/>
            <a:chExt cx="3560760" cy="3987024"/>
          </a:xfrm>
        </p:grpSpPr>
        <p:sp>
          <p:nvSpPr>
            <p:cNvPr id="43" name="Rectangle 42"/>
            <p:cNvSpPr/>
            <p:nvPr/>
          </p:nvSpPr>
          <p:spPr bwMode="auto">
            <a:xfrm>
              <a:off x="8115303"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2" name="Rectangle 41"/>
            <p:cNvSpPr/>
            <p:nvPr/>
          </p:nvSpPr>
          <p:spPr bwMode="auto">
            <a:xfrm>
              <a:off x="8115303"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25" name="Picture 24"/>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tretch>
              <a:fillRect/>
            </a:stretch>
          </p:blipFill>
          <p:spPr>
            <a:xfrm>
              <a:off x="9399946" y="1817607"/>
              <a:ext cx="899686" cy="1416484"/>
            </a:xfrm>
            <a:prstGeom prst="rect">
              <a:avLst/>
            </a:prstGeom>
            <a:effectLst/>
          </p:spPr>
        </p:pic>
        <p:sp>
          <p:nvSpPr>
            <p:cNvPr id="26" name="Rectangle 25"/>
            <p:cNvSpPr/>
            <p:nvPr/>
          </p:nvSpPr>
          <p:spPr>
            <a:xfrm>
              <a:off x="8234184" y="4158734"/>
              <a:ext cx="3322998"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Software-as-a-Service</a:t>
              </a:r>
            </a:p>
          </p:txBody>
        </p:sp>
        <p:sp>
          <p:nvSpPr>
            <p:cNvPr id="23" name="TextBox 22"/>
            <p:cNvSpPr txBox="1"/>
            <p:nvPr/>
          </p:nvSpPr>
          <p:spPr>
            <a:xfrm>
              <a:off x="8152004" y="4715157"/>
              <a:ext cx="3487358"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dirty="0">
                  <a:solidFill>
                    <a:schemeClr val="bg1">
                      <a:alpha val="99000"/>
                    </a:schemeClr>
                  </a:solidFill>
                </a:rPr>
                <a:t>consume</a:t>
              </a:r>
            </a:p>
          </p:txBody>
        </p:sp>
        <p:sp>
          <p:nvSpPr>
            <p:cNvPr id="24" name="TextBox 23"/>
            <p:cNvSpPr txBox="1"/>
            <p:nvPr/>
          </p:nvSpPr>
          <p:spPr>
            <a:xfrm>
              <a:off x="9035797" y="3364369"/>
              <a:ext cx="1595907" cy="938696"/>
            </a:xfrm>
            <a:prstGeom prst="rect">
              <a:avLst/>
            </a:prstGeom>
            <a:noFill/>
          </p:spPr>
          <p:txBody>
            <a:bodyPr wrap="non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r>
                <a:rPr lang="en-US" dirty="0" err="1" smtClean="0">
                  <a:latin typeface="Segoe UI Light" pitchFamily="34" charset="0"/>
                </a:rPr>
                <a:t>SaaS</a:t>
              </a:r>
              <a:endParaRPr lang="en-US" dirty="0">
                <a:latin typeface="Segoe UI Light" pitchFamily="34" charset="0"/>
              </a:endParaRPr>
            </a:p>
          </p:txBody>
        </p:sp>
      </p:grpSp>
      <p:grpSp>
        <p:nvGrpSpPr>
          <p:cNvPr id="11" name="Group 10"/>
          <p:cNvGrpSpPr/>
          <p:nvPr/>
        </p:nvGrpSpPr>
        <p:grpSpPr>
          <a:xfrm>
            <a:off x="4316414" y="1446213"/>
            <a:ext cx="3560760" cy="3987024"/>
            <a:chOff x="4316414" y="1446213"/>
            <a:chExt cx="3560760" cy="3987024"/>
          </a:xfrm>
        </p:grpSpPr>
        <p:sp>
          <p:nvSpPr>
            <p:cNvPr id="44" name="Rectangle 43"/>
            <p:cNvSpPr/>
            <p:nvPr/>
          </p:nvSpPr>
          <p:spPr bwMode="auto">
            <a:xfrm>
              <a:off x="4316414"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1" name="Rectangle 40"/>
            <p:cNvSpPr/>
            <p:nvPr/>
          </p:nvSpPr>
          <p:spPr bwMode="auto">
            <a:xfrm>
              <a:off x="4316414"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4" cstate="screen">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a:ext>
              </a:extLst>
            </a:blip>
            <a:stretch>
              <a:fillRect/>
            </a:stretch>
          </p:blipFill>
          <p:spPr>
            <a:xfrm>
              <a:off x="5418160" y="2019752"/>
              <a:ext cx="1284299" cy="1176630"/>
            </a:xfrm>
            <a:prstGeom prst="rect">
              <a:avLst/>
            </a:prstGeom>
          </p:spPr>
        </p:pic>
        <p:sp>
          <p:nvSpPr>
            <p:cNvPr id="32" name="Rectangle 31"/>
            <p:cNvSpPr/>
            <p:nvPr/>
          </p:nvSpPr>
          <p:spPr>
            <a:xfrm>
              <a:off x="4430163" y="4158734"/>
              <a:ext cx="3333264"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Platform-as-a-Service</a:t>
              </a:r>
            </a:p>
          </p:txBody>
        </p:sp>
        <p:sp>
          <p:nvSpPr>
            <p:cNvPr id="29" name="TextBox 28"/>
            <p:cNvSpPr txBox="1"/>
            <p:nvPr/>
          </p:nvSpPr>
          <p:spPr>
            <a:xfrm>
              <a:off x="4353116" y="4715157"/>
              <a:ext cx="3487356"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dirty="0">
                  <a:solidFill>
                    <a:schemeClr val="bg1">
                      <a:alpha val="99000"/>
                    </a:schemeClr>
                  </a:solidFill>
                </a:rPr>
                <a:t>build</a:t>
              </a:r>
            </a:p>
          </p:txBody>
        </p:sp>
        <p:sp>
          <p:nvSpPr>
            <p:cNvPr id="30" name="TextBox 29"/>
            <p:cNvSpPr txBox="1"/>
            <p:nvPr/>
          </p:nvSpPr>
          <p:spPr>
            <a:xfrm>
              <a:off x="5267226" y="3350719"/>
              <a:ext cx="1594753" cy="938696"/>
            </a:xfrm>
            <a:prstGeom prst="rect">
              <a:avLst/>
            </a:prstGeom>
            <a:noFill/>
          </p:spPr>
          <p:txBody>
            <a:bodyPr wrap="non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r>
                <a:rPr lang="en-US" dirty="0" err="1" smtClean="0">
                  <a:latin typeface="Segoe UI Light" pitchFamily="34" charset="0"/>
                </a:rPr>
                <a:t>PaaS</a:t>
              </a:r>
              <a:endParaRPr lang="en-US" dirty="0">
                <a:latin typeface="Segoe UI Light" pitchFamily="34" charset="0"/>
              </a:endParaRPr>
            </a:p>
          </p:txBody>
        </p:sp>
      </p:grpSp>
      <p:grpSp>
        <p:nvGrpSpPr>
          <p:cNvPr id="10" name="Group 9"/>
          <p:cNvGrpSpPr/>
          <p:nvPr/>
        </p:nvGrpSpPr>
        <p:grpSpPr>
          <a:xfrm>
            <a:off x="517525" y="1446213"/>
            <a:ext cx="3560760" cy="3987024"/>
            <a:chOff x="517525" y="1446213"/>
            <a:chExt cx="3560760" cy="3987024"/>
          </a:xfrm>
        </p:grpSpPr>
        <p:sp>
          <p:nvSpPr>
            <p:cNvPr id="45" name="Rectangle 44"/>
            <p:cNvSpPr/>
            <p:nvPr/>
          </p:nvSpPr>
          <p:spPr bwMode="auto">
            <a:xfrm>
              <a:off x="517525"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9" name="Rectangle 38"/>
            <p:cNvSpPr/>
            <p:nvPr/>
          </p:nvSpPr>
          <p:spPr bwMode="auto">
            <a:xfrm>
              <a:off x="517525"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a:ext>
              </a:extLst>
            </a:blip>
            <a:stretch>
              <a:fillRect/>
            </a:stretch>
          </p:blipFill>
          <p:spPr>
            <a:xfrm>
              <a:off x="1368089" y="2184050"/>
              <a:ext cx="1859633" cy="1027297"/>
            </a:xfrm>
            <a:prstGeom prst="rect">
              <a:avLst/>
            </a:prstGeom>
            <a:noFill/>
            <a:ln>
              <a:noFill/>
            </a:ln>
          </p:spPr>
        </p:pic>
        <p:sp>
          <p:nvSpPr>
            <p:cNvPr id="38" name="Rectangle 37"/>
            <p:cNvSpPr/>
            <p:nvPr/>
          </p:nvSpPr>
          <p:spPr>
            <a:xfrm>
              <a:off x="675858" y="4158734"/>
              <a:ext cx="3244094"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Infrastructure-as-a-Service</a:t>
              </a:r>
            </a:p>
          </p:txBody>
        </p:sp>
        <p:sp>
          <p:nvSpPr>
            <p:cNvPr id="35" name="TextBox 34"/>
            <p:cNvSpPr txBox="1"/>
            <p:nvPr/>
          </p:nvSpPr>
          <p:spPr>
            <a:xfrm>
              <a:off x="554226" y="4784395"/>
              <a:ext cx="3487358" cy="553998"/>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p>
              <a:pPr algn="ctr"/>
              <a:r>
                <a:rPr lang="en-US" sz="3600" dirty="0" smtClean="0">
                  <a:solidFill>
                    <a:schemeClr val="bg1">
                      <a:alpha val="99000"/>
                    </a:schemeClr>
                  </a:solidFill>
                </a:rPr>
                <a:t>host</a:t>
              </a:r>
              <a:endParaRPr lang="en-US" sz="1600" dirty="0">
                <a:solidFill>
                  <a:schemeClr val="bg1">
                    <a:alpha val="99000"/>
                  </a:schemeClr>
                </a:solidFill>
              </a:endParaRPr>
            </a:p>
          </p:txBody>
        </p:sp>
        <p:sp>
          <p:nvSpPr>
            <p:cNvPr id="36" name="TextBox 35"/>
            <p:cNvSpPr txBox="1"/>
            <p:nvPr/>
          </p:nvSpPr>
          <p:spPr>
            <a:xfrm>
              <a:off x="1566806" y="3337070"/>
              <a:ext cx="1411562" cy="938696"/>
            </a:xfrm>
            <a:prstGeom prst="rect">
              <a:avLst/>
            </a:prstGeom>
            <a:noFill/>
          </p:spPr>
          <p:txBody>
            <a:bodyPr wrap="none" lIns="121899" tIns="60949" rIns="121899" bIns="60949" rtlCol="0">
              <a:spAutoFit/>
            </a:bodyPr>
            <a:lstStyle/>
            <a:p>
              <a:r>
                <a:rPr lang="en-US" sz="5300" dirty="0" err="1" smtClean="0">
                  <a:solidFill>
                    <a:schemeClr val="accent2">
                      <a:alpha val="99000"/>
                    </a:schemeClr>
                  </a:solidFill>
                  <a:latin typeface="Segoe UI Light" pitchFamily="34" charset="0"/>
                </a:rPr>
                <a:t>IaaS</a:t>
              </a:r>
              <a:endParaRPr lang="en-US" sz="5300" dirty="0">
                <a:solidFill>
                  <a:schemeClr val="accent2">
                    <a:alpha val="99000"/>
                  </a:schemeClr>
                </a:solidFill>
                <a:latin typeface="Segoe UI Light" pitchFamily="34" charset="0"/>
              </a:endParaRPr>
            </a:p>
          </p:txBody>
        </p:sp>
      </p:grpSp>
    </p:spTree>
    <p:extLst>
      <p:ext uri="{BB962C8B-B14F-4D97-AF65-F5344CB8AC3E}">
        <p14:creationId xmlns:p14="http://schemas.microsoft.com/office/powerpoint/2010/main" val="327387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62051"/>
            <a:ext cx="6858000" cy="1468094"/>
          </a:xfrm>
        </p:spPr>
        <p:txBody>
          <a:bodyPr/>
          <a:lstStyle/>
          <a:p>
            <a:r>
              <a:rPr lang="en-CA" sz="4000" dirty="0" smtClean="0"/>
              <a:t>Windows Azure</a:t>
            </a:r>
            <a:r>
              <a:rPr lang="en-CA" dirty="0" smtClean="0"/>
              <a:t/>
            </a:r>
            <a:br>
              <a:rPr lang="en-CA" dirty="0" smtClean="0"/>
            </a:br>
            <a:r>
              <a:rPr lang="en-CA" dirty="0" smtClean="0"/>
              <a:t>Virtual Workshops</a:t>
            </a:r>
            <a:endParaRPr lang="en-US" dirty="0"/>
          </a:p>
        </p:txBody>
      </p:sp>
    </p:spTree>
    <p:extLst>
      <p:ext uri="{BB962C8B-B14F-4D97-AF65-F5344CB8AC3E}">
        <p14:creationId xmlns:p14="http://schemas.microsoft.com/office/powerpoint/2010/main" val="3556945195"/>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Windows Azure Virtual Workshops</a:t>
            </a:r>
            <a:endParaRPr lang="en-US" dirty="0"/>
          </a:p>
        </p:txBody>
      </p:sp>
      <p:sp>
        <p:nvSpPr>
          <p:cNvPr id="3" name="Text Placeholder 2"/>
          <p:cNvSpPr>
            <a:spLocks noGrp="1"/>
          </p:cNvSpPr>
          <p:nvPr>
            <p:ph type="body" sz="quarter" idx="10"/>
          </p:nvPr>
        </p:nvSpPr>
        <p:spPr>
          <a:xfrm>
            <a:off x="519112" y="1447799"/>
            <a:ext cx="11149013" cy="4450449"/>
          </a:xfrm>
        </p:spPr>
        <p:txBody>
          <a:bodyPr/>
          <a:lstStyle/>
          <a:p>
            <a:pPr>
              <a:spcAft>
                <a:spcPts val="1800"/>
              </a:spcAft>
            </a:pPr>
            <a:r>
              <a:rPr lang="en-CA" sz="3600" dirty="0" smtClean="0"/>
              <a:t>Go deeper and learn more. </a:t>
            </a:r>
            <a:r>
              <a:rPr lang="en-CA" sz="3600" b="1" dirty="0" smtClean="0"/>
              <a:t>Register today </a:t>
            </a:r>
            <a:r>
              <a:rPr lang="en-CA" sz="3600" dirty="0" smtClean="0"/>
              <a:t>for these virtual workshops:</a:t>
            </a:r>
            <a:endParaRPr lang="en-CA" dirty="0" smtClean="0"/>
          </a:p>
          <a:p>
            <a:pPr marL="574675" indent="-571500">
              <a:buFont typeface="Arial" panose="020B0604020202020204" pitchFamily="34" charset="0"/>
              <a:buChar char="•"/>
            </a:pPr>
            <a:r>
              <a:rPr lang="en-CA" b="1" dirty="0" smtClean="0"/>
              <a:t>Cloud Variations</a:t>
            </a:r>
            <a:r>
              <a:rPr lang="en-CA" dirty="0" smtClean="0"/>
              <a:t/>
            </a:r>
            <a:br>
              <a:rPr lang="en-CA" dirty="0" smtClean="0"/>
            </a:br>
            <a:r>
              <a:rPr lang="en-CA" sz="3200" dirty="0" smtClean="0"/>
              <a:t>O</a:t>
            </a:r>
            <a:r>
              <a:rPr lang="en-CA" sz="3200" i="1" dirty="0" smtClean="0"/>
              <a:t>ctober 15 | </a:t>
            </a:r>
            <a:r>
              <a:rPr lang="en-CA" sz="3200" dirty="0" smtClean="0">
                <a:solidFill>
                  <a:schemeClr val="accent2"/>
                </a:solidFill>
              </a:rPr>
              <a:t>aka.ms/</a:t>
            </a:r>
            <a:r>
              <a:rPr lang="en-CA" sz="3200" dirty="0" err="1" smtClean="0">
                <a:solidFill>
                  <a:schemeClr val="accent2"/>
                </a:solidFill>
              </a:rPr>
              <a:t>cloudvariations</a:t>
            </a:r>
            <a:endParaRPr lang="en-CA" sz="3200" dirty="0" smtClean="0">
              <a:solidFill>
                <a:schemeClr val="accent2"/>
              </a:solidFill>
            </a:endParaRPr>
          </a:p>
          <a:p>
            <a:pPr marL="574675" indent="-571500">
              <a:buFont typeface="Arial" panose="020B0604020202020204" pitchFamily="34" charset="0"/>
              <a:buChar char="•"/>
            </a:pPr>
            <a:r>
              <a:rPr lang="en-CA" b="1" dirty="0" smtClean="0"/>
              <a:t>Building Connected Apps with Windows Azure </a:t>
            </a:r>
            <a:r>
              <a:rPr lang="en-CA" sz="3200" i="1" dirty="0" smtClean="0"/>
              <a:t>October 22 | </a:t>
            </a:r>
            <a:r>
              <a:rPr lang="en-CA" sz="3200" dirty="0" smtClean="0">
                <a:solidFill>
                  <a:schemeClr val="accent2"/>
                </a:solidFill>
              </a:rPr>
              <a:t>aka.ms/</a:t>
            </a:r>
            <a:r>
              <a:rPr lang="en-CA" sz="3200" dirty="0" err="1" smtClean="0">
                <a:solidFill>
                  <a:schemeClr val="accent2"/>
                </a:solidFill>
              </a:rPr>
              <a:t>connectedappswithazure</a:t>
            </a:r>
            <a:endParaRPr lang="en-CA" sz="3200" dirty="0">
              <a:solidFill>
                <a:schemeClr val="accent2"/>
              </a:solidFill>
            </a:endParaRPr>
          </a:p>
          <a:p>
            <a:pPr marL="574675" indent="-571500">
              <a:buFont typeface="Arial" panose="020B0604020202020204" pitchFamily="34" charset="0"/>
              <a:buChar char="•"/>
            </a:pPr>
            <a:r>
              <a:rPr lang="en-CA" b="1" dirty="0" smtClean="0"/>
              <a:t>Migrating Apps to Windows Azure</a:t>
            </a:r>
            <a:r>
              <a:rPr lang="en-CA" dirty="0" smtClean="0"/>
              <a:t/>
            </a:r>
            <a:br>
              <a:rPr lang="en-CA" dirty="0" smtClean="0"/>
            </a:br>
            <a:r>
              <a:rPr lang="en-CA" sz="3200" i="1" dirty="0"/>
              <a:t>October 29 </a:t>
            </a:r>
            <a:r>
              <a:rPr lang="en-CA" sz="3200" i="1" dirty="0" smtClean="0"/>
              <a:t>| </a:t>
            </a:r>
            <a:r>
              <a:rPr lang="en-CA" sz="3200" dirty="0" smtClean="0">
                <a:solidFill>
                  <a:schemeClr val="accent2"/>
                </a:solidFill>
              </a:rPr>
              <a:t>aka.ms/</a:t>
            </a:r>
            <a:r>
              <a:rPr lang="en-CA" sz="3200" dirty="0" err="1" smtClean="0">
                <a:solidFill>
                  <a:schemeClr val="accent2"/>
                </a:solidFill>
              </a:rPr>
              <a:t>migratingtoazure</a:t>
            </a:r>
            <a:endParaRPr lang="en-CA" sz="3200" dirty="0">
              <a:solidFill>
                <a:schemeClr val="accent2"/>
              </a:solidFill>
            </a:endParaRPr>
          </a:p>
        </p:txBody>
      </p:sp>
    </p:spTree>
    <p:extLst>
      <p:ext uri="{BB962C8B-B14F-4D97-AF65-F5344CB8AC3E}">
        <p14:creationId xmlns:p14="http://schemas.microsoft.com/office/powerpoint/2010/main" val="3684321377"/>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Cloud Variations Virtual Workshop</a:t>
            </a:r>
            <a:endParaRPr lang="en-US" dirty="0"/>
          </a:p>
        </p:txBody>
      </p:sp>
      <p:sp>
        <p:nvSpPr>
          <p:cNvPr id="3" name="Text Placeholder 2"/>
          <p:cNvSpPr>
            <a:spLocks noGrp="1"/>
          </p:cNvSpPr>
          <p:nvPr>
            <p:ph type="body" sz="quarter" idx="10"/>
          </p:nvPr>
        </p:nvSpPr>
        <p:spPr>
          <a:xfrm>
            <a:off x="519112" y="1447799"/>
            <a:ext cx="11149013" cy="2890022"/>
          </a:xfrm>
        </p:spPr>
        <p:txBody>
          <a:bodyPr/>
          <a:lstStyle/>
          <a:p>
            <a:r>
              <a:rPr lang="en-US" sz="3200" dirty="0" smtClean="0"/>
              <a:t>Explore </a:t>
            </a:r>
            <a:r>
              <a:rPr lang="en-US" sz="3200" dirty="0"/>
              <a:t>Windows Azure’s infrastructure options – Cloud Services, Virtual Machines, and Websites. Through comparing and contrasting the options, you will walk away from the workshop better equipped to choose the right option for different solutions</a:t>
            </a:r>
            <a:r>
              <a:rPr lang="en-US" sz="3200" dirty="0" smtClean="0"/>
              <a:t>.</a:t>
            </a:r>
          </a:p>
          <a:p>
            <a:endParaRPr lang="en-CA" sz="3200" dirty="0" smtClean="0"/>
          </a:p>
          <a:p>
            <a:endParaRPr lang="en-CA" sz="3200" dirty="0"/>
          </a:p>
        </p:txBody>
      </p:sp>
      <p:graphicFrame>
        <p:nvGraphicFramePr>
          <p:cNvPr id="4" name="Table 3"/>
          <p:cNvGraphicFramePr>
            <a:graphicFrameLocks noGrp="1"/>
          </p:cNvGraphicFramePr>
          <p:nvPr/>
        </p:nvGraphicFramePr>
        <p:xfrm>
          <a:off x="519112" y="4000020"/>
          <a:ext cx="11307128" cy="1307592"/>
        </p:xfrm>
        <a:graphic>
          <a:graphicData uri="http://schemas.openxmlformats.org/drawingml/2006/table">
            <a:tbl>
              <a:tblPr firstRow="1" bandRow="1">
                <a:tableStyleId>{2D5ABB26-0587-4C30-8999-92F81FD0307C}</a:tableStyleId>
              </a:tblPr>
              <a:tblGrid>
                <a:gridCol w="5653564"/>
                <a:gridCol w="5653564"/>
              </a:tblGrid>
              <a:tr h="370840">
                <a:tc>
                  <a:txBody>
                    <a:bodyPr/>
                    <a:lstStyle/>
                    <a:p>
                      <a:pPr marL="460375" marR="0" lvl="0" indent="-457200" algn="l" defTabSz="914363" rtl="0" eaLnBrk="1" fontAlgn="auto" latinLnBrk="0" hangingPunct="1">
                        <a:lnSpc>
                          <a:spcPct val="90000"/>
                        </a:lnSpc>
                        <a:spcBef>
                          <a:spcPts val="0"/>
                        </a:spcBef>
                        <a:spcAft>
                          <a:spcPts val="900"/>
                        </a:spcAft>
                        <a:buClrTx/>
                        <a:buSzPct val="80000"/>
                        <a:buFont typeface="Arial" pitchFamily="34" charset="0"/>
                        <a:buChar char="•"/>
                        <a:tabLst/>
                        <a:defRPr/>
                      </a:pPr>
                      <a:r>
                        <a:rPr kumimoji="0" lang="en-CA" sz="2400" b="0" i="0" u="none" strike="noStrike" kern="1200" cap="none" spc="-100" normalizeH="0" baseline="0" noProof="0" dirty="0" smtClean="0">
                          <a:ln>
                            <a:noFill/>
                          </a:ln>
                          <a:gradFill>
                            <a:gsLst>
                              <a:gs pos="0">
                                <a:srgbClr val="595959"/>
                              </a:gs>
                              <a:gs pos="86000">
                                <a:srgbClr val="595959"/>
                              </a:gs>
                            </a:gsLst>
                            <a:lin ang="5400000" scaled="0"/>
                          </a:gradFill>
                          <a:effectLst/>
                          <a:uLnTx/>
                          <a:uFillTx/>
                          <a:latin typeface="Segoe UI Light" pitchFamily="34" charset="0"/>
                        </a:rPr>
                        <a:t>The Complete Windows Azure Platform</a:t>
                      </a:r>
                    </a:p>
                    <a:p>
                      <a:pPr marL="460375" marR="0" lvl="0" indent="-457200" algn="l" defTabSz="914363" rtl="0" eaLnBrk="1" fontAlgn="auto" latinLnBrk="0" hangingPunct="1">
                        <a:lnSpc>
                          <a:spcPct val="90000"/>
                        </a:lnSpc>
                        <a:spcBef>
                          <a:spcPts val="0"/>
                        </a:spcBef>
                        <a:spcAft>
                          <a:spcPts val="900"/>
                        </a:spcAft>
                        <a:buClrTx/>
                        <a:buSzPct val="80000"/>
                        <a:buFont typeface="Arial" pitchFamily="34" charset="0"/>
                        <a:buChar char="•"/>
                        <a:tabLst/>
                        <a:defRPr/>
                      </a:pPr>
                      <a:r>
                        <a:rPr kumimoji="0" lang="en-CA" sz="2400" b="0" i="0" u="none" strike="noStrike" kern="1200" cap="none" spc="-100" normalizeH="0" baseline="0" noProof="0" dirty="0" smtClean="0">
                          <a:ln>
                            <a:noFill/>
                          </a:ln>
                          <a:gradFill>
                            <a:gsLst>
                              <a:gs pos="0">
                                <a:srgbClr val="595959"/>
                              </a:gs>
                              <a:gs pos="86000">
                                <a:srgbClr val="595959"/>
                              </a:gs>
                            </a:gsLst>
                            <a:lin ang="5400000" scaled="0"/>
                          </a:gradFill>
                          <a:effectLst/>
                          <a:uLnTx/>
                          <a:uFillTx/>
                          <a:latin typeface="Segoe UI Light" pitchFamily="34" charset="0"/>
                        </a:rPr>
                        <a:t>Windows Azure Cloud Services (</a:t>
                      </a:r>
                      <a:r>
                        <a:rPr kumimoji="0" lang="en-CA" sz="2400" b="0" i="0" u="none" strike="noStrike" kern="1200" cap="none" spc="-100" normalizeH="0" baseline="0" noProof="0" dirty="0" err="1" smtClean="0">
                          <a:ln>
                            <a:noFill/>
                          </a:ln>
                          <a:gradFill>
                            <a:gsLst>
                              <a:gs pos="0">
                                <a:srgbClr val="595959"/>
                              </a:gs>
                              <a:gs pos="86000">
                                <a:srgbClr val="595959"/>
                              </a:gs>
                            </a:gsLst>
                            <a:lin ang="5400000" scaled="0"/>
                          </a:gradFill>
                          <a:effectLst/>
                          <a:uLnTx/>
                          <a:uFillTx/>
                          <a:latin typeface="Segoe UI Light" pitchFamily="34" charset="0"/>
                        </a:rPr>
                        <a:t>PaaS</a:t>
                      </a:r>
                      <a:r>
                        <a:rPr kumimoji="0" lang="en-CA" sz="2400" b="0" i="0" u="none" strike="noStrike" kern="1200" cap="none" spc="-100" normalizeH="0" baseline="0" noProof="0" dirty="0" smtClean="0">
                          <a:ln>
                            <a:noFill/>
                          </a:ln>
                          <a:gradFill>
                            <a:gsLst>
                              <a:gs pos="0">
                                <a:srgbClr val="595959"/>
                              </a:gs>
                              <a:gs pos="86000">
                                <a:srgbClr val="595959"/>
                              </a:gs>
                            </a:gsLst>
                            <a:lin ang="5400000" scaled="0"/>
                          </a:gradFill>
                          <a:effectLst/>
                          <a:uLnTx/>
                          <a:uFillTx/>
                          <a:latin typeface="Segoe UI Light" pitchFamily="34" charset="0"/>
                        </a:rPr>
                        <a:t>)</a:t>
                      </a:r>
                    </a:p>
                    <a:p>
                      <a:pPr marL="460375" marR="0" lvl="0" indent="-457200" algn="l" defTabSz="914363" rtl="0" eaLnBrk="1" fontAlgn="auto" latinLnBrk="0" hangingPunct="1">
                        <a:lnSpc>
                          <a:spcPct val="90000"/>
                        </a:lnSpc>
                        <a:spcBef>
                          <a:spcPts val="0"/>
                        </a:spcBef>
                        <a:spcAft>
                          <a:spcPts val="900"/>
                        </a:spcAft>
                        <a:buClrTx/>
                        <a:buSzPct val="80000"/>
                        <a:buFont typeface="Arial" pitchFamily="34" charset="0"/>
                        <a:buChar char="•"/>
                        <a:tabLst/>
                        <a:defRPr/>
                      </a:pPr>
                      <a:r>
                        <a:rPr kumimoji="0" lang="en-CA" sz="2400" b="0" i="0" u="none" strike="noStrike" kern="1200" cap="none" spc="-100" normalizeH="0" baseline="0" noProof="0" dirty="0" smtClean="0">
                          <a:ln>
                            <a:noFill/>
                          </a:ln>
                          <a:gradFill>
                            <a:gsLst>
                              <a:gs pos="0">
                                <a:srgbClr val="595959"/>
                              </a:gs>
                              <a:gs pos="86000">
                                <a:srgbClr val="595959"/>
                              </a:gs>
                            </a:gsLst>
                            <a:lin ang="5400000" scaled="0"/>
                          </a:gradFill>
                          <a:effectLst/>
                          <a:uLnTx/>
                          <a:uFillTx/>
                          <a:latin typeface="Segoe UI Light" pitchFamily="34" charset="0"/>
                        </a:rPr>
                        <a:t>Windows Azure Virtual Machines (</a:t>
                      </a:r>
                      <a:r>
                        <a:rPr kumimoji="0" lang="en-CA" sz="2400" b="0" i="0" u="none" strike="noStrike" kern="1200" cap="none" spc="-100" normalizeH="0" baseline="0" noProof="0" dirty="0" err="1" smtClean="0">
                          <a:ln>
                            <a:noFill/>
                          </a:ln>
                          <a:gradFill>
                            <a:gsLst>
                              <a:gs pos="0">
                                <a:srgbClr val="595959"/>
                              </a:gs>
                              <a:gs pos="86000">
                                <a:srgbClr val="595959"/>
                              </a:gs>
                            </a:gsLst>
                            <a:lin ang="5400000" scaled="0"/>
                          </a:gradFill>
                          <a:effectLst/>
                          <a:uLnTx/>
                          <a:uFillTx/>
                          <a:latin typeface="Segoe UI Light" pitchFamily="34" charset="0"/>
                        </a:rPr>
                        <a:t>IaaS</a:t>
                      </a:r>
                      <a:r>
                        <a:rPr kumimoji="0" lang="en-CA" sz="2400" b="0" i="0" u="none" strike="noStrike" kern="1200" cap="none" spc="-100" normalizeH="0" baseline="0" noProof="0" dirty="0" smtClean="0">
                          <a:ln>
                            <a:noFill/>
                          </a:ln>
                          <a:gradFill>
                            <a:gsLst>
                              <a:gs pos="0">
                                <a:srgbClr val="595959"/>
                              </a:gs>
                              <a:gs pos="86000">
                                <a:srgbClr val="595959"/>
                              </a:gs>
                            </a:gsLst>
                            <a:lin ang="5400000" scaled="0"/>
                          </a:gradFill>
                          <a:effectLst/>
                          <a:uLnTx/>
                          <a:uFillTx/>
                          <a:latin typeface="Segoe UI Light" pitchFamily="34" charset="0"/>
                        </a:rPr>
                        <a:t>)</a:t>
                      </a:r>
                    </a:p>
                  </a:txBody>
                  <a:tcPr/>
                </a:tc>
                <a:tc>
                  <a:txBody>
                    <a:bodyPr/>
                    <a:lstStyle/>
                    <a:p>
                      <a:pPr marL="460375" marR="0" lvl="0" indent="-457200" algn="l" defTabSz="914363" rtl="0" eaLnBrk="1" fontAlgn="auto" latinLnBrk="0" hangingPunct="1">
                        <a:lnSpc>
                          <a:spcPct val="90000"/>
                        </a:lnSpc>
                        <a:spcBef>
                          <a:spcPts val="0"/>
                        </a:spcBef>
                        <a:spcAft>
                          <a:spcPts val="900"/>
                        </a:spcAft>
                        <a:buClrTx/>
                        <a:buSzPct val="80000"/>
                        <a:buFont typeface="Arial" pitchFamily="34" charset="0"/>
                        <a:buChar char="•"/>
                        <a:tabLst/>
                        <a:defRPr/>
                      </a:pPr>
                      <a:r>
                        <a:rPr kumimoji="0" lang="en-CA" sz="2400" b="0" i="0" u="none" strike="noStrike" kern="1200" cap="none" spc="-100" normalizeH="0" baseline="0" noProof="0" dirty="0" smtClean="0">
                          <a:ln>
                            <a:noFill/>
                          </a:ln>
                          <a:gradFill>
                            <a:gsLst>
                              <a:gs pos="0">
                                <a:srgbClr val="595959"/>
                              </a:gs>
                              <a:gs pos="86000">
                                <a:srgbClr val="595959"/>
                              </a:gs>
                            </a:gsLst>
                            <a:lin ang="5400000" scaled="0"/>
                          </a:gradFill>
                          <a:effectLst/>
                          <a:uLnTx/>
                          <a:uFillTx/>
                          <a:latin typeface="Segoe UI Light" pitchFamily="34" charset="0"/>
                        </a:rPr>
                        <a:t>Windows Azure Websites</a:t>
                      </a:r>
                    </a:p>
                    <a:p>
                      <a:pPr marL="460375" marR="0" lvl="0" indent="-457200" algn="l" defTabSz="914363" rtl="0" eaLnBrk="1" fontAlgn="auto" latinLnBrk="0" hangingPunct="1">
                        <a:lnSpc>
                          <a:spcPct val="90000"/>
                        </a:lnSpc>
                        <a:spcBef>
                          <a:spcPts val="0"/>
                        </a:spcBef>
                        <a:spcAft>
                          <a:spcPts val="900"/>
                        </a:spcAft>
                        <a:buClrTx/>
                        <a:buSzPct val="80000"/>
                        <a:buFont typeface="Arial" pitchFamily="34" charset="0"/>
                        <a:buChar char="•"/>
                        <a:tabLst/>
                        <a:defRPr/>
                      </a:pPr>
                      <a:r>
                        <a:rPr kumimoji="0" lang="en-CA" sz="2400" b="0" i="0" u="none" strike="noStrike" kern="1200" cap="none" spc="-100" normalizeH="0" baseline="0" noProof="0" dirty="0" smtClean="0">
                          <a:ln>
                            <a:noFill/>
                          </a:ln>
                          <a:gradFill>
                            <a:gsLst>
                              <a:gs pos="0">
                                <a:srgbClr val="595959"/>
                              </a:gs>
                              <a:gs pos="86000">
                                <a:srgbClr val="595959"/>
                              </a:gs>
                            </a:gsLst>
                            <a:lin ang="5400000" scaled="0"/>
                          </a:gradFill>
                          <a:effectLst/>
                          <a:uLnTx/>
                          <a:uFillTx/>
                          <a:latin typeface="Segoe UI Light" pitchFamily="34" charset="0"/>
                        </a:rPr>
                        <a:t>Building Apps with </a:t>
                      </a:r>
                      <a:r>
                        <a:rPr kumimoji="0" lang="en-CA" sz="2400" b="0" i="0" u="none" strike="noStrike" kern="1200" cap="none" spc="-100" normalizeH="0" baseline="0" noProof="0" dirty="0" err="1" smtClean="0">
                          <a:ln>
                            <a:noFill/>
                          </a:ln>
                          <a:gradFill>
                            <a:gsLst>
                              <a:gs pos="0">
                                <a:srgbClr val="595959"/>
                              </a:gs>
                              <a:gs pos="86000">
                                <a:srgbClr val="595959"/>
                              </a:gs>
                            </a:gsLst>
                            <a:lin ang="5400000" scaled="0"/>
                          </a:gradFill>
                          <a:effectLst/>
                          <a:uLnTx/>
                          <a:uFillTx/>
                          <a:latin typeface="Segoe UI Light" pitchFamily="34" charset="0"/>
                        </a:rPr>
                        <a:t>IaaS</a:t>
                      </a:r>
                      <a:r>
                        <a:rPr kumimoji="0" lang="en-CA" sz="2400" b="0" i="0" u="none" strike="noStrike" kern="1200" cap="none" spc="-100" normalizeH="0" baseline="0" noProof="0" dirty="0" smtClean="0">
                          <a:ln>
                            <a:noFill/>
                          </a:ln>
                          <a:gradFill>
                            <a:gsLst>
                              <a:gs pos="0">
                                <a:srgbClr val="595959"/>
                              </a:gs>
                              <a:gs pos="86000">
                                <a:srgbClr val="595959"/>
                              </a:gs>
                            </a:gsLst>
                            <a:lin ang="5400000" scaled="0"/>
                          </a:gradFill>
                          <a:effectLst/>
                          <a:uLnTx/>
                          <a:uFillTx/>
                          <a:latin typeface="Segoe UI Light" pitchFamily="34" charset="0"/>
                        </a:rPr>
                        <a:t> and </a:t>
                      </a:r>
                      <a:r>
                        <a:rPr kumimoji="0" lang="en-CA" sz="2400" b="0" i="0" u="none" strike="noStrike" kern="1200" cap="none" spc="-100" normalizeH="0" baseline="0" noProof="0" dirty="0" err="1" smtClean="0">
                          <a:ln>
                            <a:noFill/>
                          </a:ln>
                          <a:gradFill>
                            <a:gsLst>
                              <a:gs pos="0">
                                <a:srgbClr val="595959"/>
                              </a:gs>
                              <a:gs pos="86000">
                                <a:srgbClr val="595959"/>
                              </a:gs>
                            </a:gsLst>
                            <a:lin ang="5400000" scaled="0"/>
                          </a:gradFill>
                          <a:effectLst/>
                          <a:uLnTx/>
                          <a:uFillTx/>
                          <a:latin typeface="Segoe UI Light" pitchFamily="34" charset="0"/>
                        </a:rPr>
                        <a:t>PaaS</a:t>
                      </a:r>
                      <a:endParaRPr kumimoji="0" lang="en-CA" sz="2400" b="0" i="0" u="none" strike="noStrike" kern="1200" cap="none" spc="-100" normalizeH="0" baseline="0" noProof="0" dirty="0" smtClean="0">
                        <a:ln>
                          <a:noFill/>
                        </a:ln>
                        <a:gradFill>
                          <a:gsLst>
                            <a:gs pos="0">
                              <a:srgbClr val="595959"/>
                            </a:gs>
                            <a:gs pos="86000">
                              <a:srgbClr val="595959"/>
                            </a:gs>
                          </a:gsLst>
                          <a:lin ang="5400000" scaled="0"/>
                        </a:gradFill>
                        <a:effectLst/>
                        <a:uLnTx/>
                        <a:uFillTx/>
                        <a:latin typeface="Segoe UI Light" pitchFamily="34" charset="0"/>
                      </a:endParaRPr>
                    </a:p>
                    <a:p>
                      <a:pPr marL="460375" marR="0" lvl="0" indent="-457200" algn="l" defTabSz="914363" rtl="0" eaLnBrk="1" fontAlgn="auto" latinLnBrk="0" hangingPunct="1">
                        <a:lnSpc>
                          <a:spcPct val="90000"/>
                        </a:lnSpc>
                        <a:spcBef>
                          <a:spcPts val="0"/>
                        </a:spcBef>
                        <a:spcAft>
                          <a:spcPts val="900"/>
                        </a:spcAft>
                        <a:buClrTx/>
                        <a:buSzPct val="80000"/>
                        <a:buFont typeface="Arial" pitchFamily="34" charset="0"/>
                        <a:buChar char="•"/>
                        <a:tabLst/>
                        <a:defRPr/>
                      </a:pPr>
                      <a:r>
                        <a:rPr kumimoji="0" lang="en-CA" sz="2400" b="0" i="0" u="none" strike="noStrike" kern="1200" cap="none" spc="-100" normalizeH="0" baseline="0" noProof="0" dirty="0" smtClean="0">
                          <a:ln>
                            <a:noFill/>
                          </a:ln>
                          <a:gradFill>
                            <a:gsLst>
                              <a:gs pos="0">
                                <a:srgbClr val="595959"/>
                              </a:gs>
                              <a:gs pos="86000">
                                <a:srgbClr val="595959"/>
                              </a:gs>
                            </a:gsLst>
                            <a:lin ang="5400000" scaled="0"/>
                          </a:gradFill>
                          <a:effectLst/>
                          <a:uLnTx/>
                          <a:uFillTx/>
                          <a:latin typeface="Segoe UI Light" pitchFamily="34" charset="0"/>
                        </a:rPr>
                        <a:t>* as a Service</a:t>
                      </a:r>
                    </a:p>
                  </a:txBody>
                  <a:tcPr/>
                </a:tc>
              </a:tr>
            </a:tbl>
          </a:graphicData>
        </a:graphic>
      </p:graphicFrame>
      <p:sp>
        <p:nvSpPr>
          <p:cNvPr id="6" name="Rectangle 5"/>
          <p:cNvSpPr/>
          <p:nvPr/>
        </p:nvSpPr>
        <p:spPr>
          <a:xfrm>
            <a:off x="413630" y="5611827"/>
            <a:ext cx="9372694" cy="535531"/>
          </a:xfrm>
          <a:prstGeom prst="rect">
            <a:avLst/>
          </a:prstGeom>
        </p:spPr>
        <p:txBody>
          <a:bodyPr wrap="none">
            <a:spAutoFit/>
          </a:bodyPr>
          <a:lstStyle/>
          <a:p>
            <a:pPr marL="3175" lvl="0">
              <a:lnSpc>
                <a:spcPct val="90000"/>
              </a:lnSpc>
              <a:spcAft>
                <a:spcPts val="900"/>
              </a:spcAft>
              <a:buSzPct val="80000"/>
            </a:pPr>
            <a:r>
              <a:rPr lang="en-CA" sz="3200" spc="-100" dirty="0" smtClean="0">
                <a:latin typeface="Segoe UI Semibold" panose="020B0702040204020203" pitchFamily="34" charset="0"/>
                <a:cs typeface="Segoe UI Semibold" panose="020B0702040204020203" pitchFamily="34" charset="0"/>
              </a:rPr>
              <a:t>OCTOBER 15 | </a:t>
            </a:r>
            <a:r>
              <a:rPr lang="en-CA" sz="3200" spc="-100" dirty="0" smtClean="0">
                <a:latin typeface="+mj-lt"/>
                <a:cs typeface="Segoe UI Semibold" panose="020B0702040204020203" pitchFamily="34" charset="0"/>
              </a:rPr>
              <a:t>REGISTER TODAY - </a:t>
            </a:r>
            <a:r>
              <a:rPr lang="en-CA" sz="3200" spc="-100" dirty="0" smtClean="0">
                <a:solidFill>
                  <a:srgbClr val="00AEEF"/>
                </a:solidFill>
                <a:latin typeface="Segoe UI Light" pitchFamily="34" charset="0"/>
              </a:rPr>
              <a:t>aka.ms/</a:t>
            </a:r>
            <a:r>
              <a:rPr lang="en-CA" sz="3200" spc="-100" dirty="0" err="1" smtClean="0">
                <a:solidFill>
                  <a:srgbClr val="00AEEF"/>
                </a:solidFill>
                <a:latin typeface="Segoe UI Light" pitchFamily="34" charset="0"/>
              </a:rPr>
              <a:t>cloudvariations</a:t>
            </a:r>
            <a:endParaRPr lang="en-CA" sz="3200" spc="-100" dirty="0">
              <a:solidFill>
                <a:srgbClr val="00AEEF"/>
              </a:solidFill>
              <a:latin typeface="Segoe UI Light" pitchFamily="34" charset="0"/>
            </a:endParaRPr>
          </a:p>
        </p:txBody>
      </p:sp>
    </p:spTree>
    <p:extLst>
      <p:ext uri="{BB962C8B-B14F-4D97-AF65-F5344CB8AC3E}">
        <p14:creationId xmlns:p14="http://schemas.microsoft.com/office/powerpoint/2010/main" val="1873907952"/>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p>
            <a:r>
              <a:rPr lang="en-CA" sz="4800" dirty="0" smtClean="0"/>
              <a:t>Building Connected Apps Virtual Workshop</a:t>
            </a:r>
            <a:endParaRPr lang="en-US" sz="4800" dirty="0"/>
          </a:p>
        </p:txBody>
      </p:sp>
      <p:sp>
        <p:nvSpPr>
          <p:cNvPr id="3" name="Text Placeholder 2"/>
          <p:cNvSpPr>
            <a:spLocks noGrp="1"/>
          </p:cNvSpPr>
          <p:nvPr>
            <p:ph type="body" sz="quarter" idx="10"/>
          </p:nvPr>
        </p:nvSpPr>
        <p:spPr>
          <a:xfrm>
            <a:off x="519112" y="1447799"/>
            <a:ext cx="11149013" cy="2442207"/>
          </a:xfrm>
        </p:spPr>
        <p:txBody>
          <a:bodyPr/>
          <a:lstStyle/>
          <a:p>
            <a:r>
              <a:rPr lang="en-US" sz="2800" dirty="0" smtClean="0"/>
              <a:t>Discover </a:t>
            </a:r>
            <a:r>
              <a:rPr lang="en-US" sz="2800" dirty="0"/>
              <a:t>how the various Windows Azure services can be integrated into apps  to extend their functionality. You will </a:t>
            </a:r>
            <a:r>
              <a:rPr lang="en-US" sz="2800" dirty="0" smtClean="0"/>
              <a:t>learn </a:t>
            </a:r>
            <a:r>
              <a:rPr lang="en-US" sz="2800" dirty="0"/>
              <a:t>how to address common needs such as computing capabilities, storage, authentication, and more. To demonstrate concepts, this workshop focuses on Windows 8 and Windows Phone, though concepts can be applied to any platform including Android and </a:t>
            </a:r>
            <a:r>
              <a:rPr lang="en-US" sz="2800" dirty="0" err="1"/>
              <a:t>iOS</a:t>
            </a:r>
            <a:r>
              <a:rPr lang="en-US" sz="2800" dirty="0" smtClean="0"/>
              <a:t>.</a:t>
            </a:r>
            <a:endParaRPr lang="en-CA" sz="2800" dirty="0" smtClean="0"/>
          </a:p>
          <a:p>
            <a:endParaRPr lang="en-CA" sz="2800" dirty="0"/>
          </a:p>
        </p:txBody>
      </p:sp>
      <p:graphicFrame>
        <p:nvGraphicFramePr>
          <p:cNvPr id="4" name="Table 3"/>
          <p:cNvGraphicFramePr>
            <a:graphicFrameLocks noGrp="1"/>
          </p:cNvGraphicFramePr>
          <p:nvPr/>
        </p:nvGraphicFramePr>
        <p:xfrm>
          <a:off x="519112" y="4000020"/>
          <a:ext cx="11307128" cy="1193292"/>
        </p:xfrm>
        <a:graphic>
          <a:graphicData uri="http://schemas.openxmlformats.org/drawingml/2006/table">
            <a:tbl>
              <a:tblPr firstRow="1" bandRow="1">
                <a:tableStyleId>{2D5ABB26-0587-4C30-8999-92F81FD0307C}</a:tableStyleId>
              </a:tblPr>
              <a:tblGrid>
                <a:gridCol w="5653564"/>
                <a:gridCol w="5653564"/>
              </a:tblGrid>
              <a:tr h="370840">
                <a:tc>
                  <a:txBody>
                    <a:bodyPr/>
                    <a:lstStyle/>
                    <a:p>
                      <a:pPr marL="460375" marR="0" lvl="0" indent="-457200" algn="l" defTabSz="914363" rtl="0" eaLnBrk="1" fontAlgn="auto" latinLnBrk="0" hangingPunct="1">
                        <a:lnSpc>
                          <a:spcPct val="90000"/>
                        </a:lnSpc>
                        <a:spcBef>
                          <a:spcPts val="0"/>
                        </a:spcBef>
                        <a:spcAft>
                          <a:spcPts val="900"/>
                        </a:spcAft>
                        <a:buClrTx/>
                        <a:buSzPct val="80000"/>
                        <a:buFont typeface="Arial" pitchFamily="34" charset="0"/>
                        <a:buChar char="•"/>
                        <a:tabLst/>
                        <a:defRPr/>
                      </a:pPr>
                      <a:r>
                        <a:rPr kumimoji="0" lang="en-CA" sz="2400" b="0" i="0" u="none" strike="noStrike" kern="1200" cap="none" spc="-100" normalizeH="0" baseline="0" noProof="0" dirty="0" smtClean="0">
                          <a:ln>
                            <a:noFill/>
                          </a:ln>
                          <a:gradFill>
                            <a:gsLst>
                              <a:gs pos="0">
                                <a:srgbClr val="595959"/>
                              </a:gs>
                              <a:gs pos="86000">
                                <a:srgbClr val="595959"/>
                              </a:gs>
                            </a:gsLst>
                            <a:lin ang="5400000" scaled="0"/>
                          </a:gradFill>
                          <a:effectLst/>
                          <a:uLnTx/>
                          <a:uFillTx/>
                          <a:latin typeface="Segoe UI Light" pitchFamily="34" charset="0"/>
                        </a:rPr>
                        <a:t>Building Device and Cloud Applications</a:t>
                      </a:r>
                    </a:p>
                    <a:p>
                      <a:pPr marL="460375" marR="0" lvl="0" indent="-457200" algn="l" defTabSz="914363" rtl="0" eaLnBrk="1" fontAlgn="auto" latinLnBrk="0" hangingPunct="1">
                        <a:lnSpc>
                          <a:spcPct val="90000"/>
                        </a:lnSpc>
                        <a:spcBef>
                          <a:spcPts val="0"/>
                        </a:spcBef>
                        <a:spcAft>
                          <a:spcPts val="900"/>
                        </a:spcAft>
                        <a:buClrTx/>
                        <a:buSzPct val="80000"/>
                        <a:buFont typeface="Arial" pitchFamily="34" charset="0"/>
                        <a:buChar char="•"/>
                        <a:tabLst/>
                        <a:defRPr/>
                      </a:pPr>
                      <a:r>
                        <a:rPr kumimoji="0" lang="en-CA" sz="2400" b="0" i="0" u="none" strike="noStrike" kern="1200" cap="none" spc="-100" normalizeH="0" baseline="0" noProof="0" dirty="0" smtClean="0">
                          <a:ln>
                            <a:noFill/>
                          </a:ln>
                          <a:gradFill>
                            <a:gsLst>
                              <a:gs pos="0">
                                <a:srgbClr val="595959"/>
                              </a:gs>
                              <a:gs pos="86000">
                                <a:srgbClr val="595959"/>
                              </a:gs>
                            </a:gsLst>
                            <a:lin ang="5400000" scaled="0"/>
                          </a:gradFill>
                          <a:effectLst/>
                          <a:uLnTx/>
                          <a:uFillTx/>
                          <a:latin typeface="Segoe UI Light" pitchFamily="34" charset="0"/>
                        </a:rPr>
                        <a:t>Delivering Notifications with Windows Azure</a:t>
                      </a:r>
                    </a:p>
                  </a:txBody>
                  <a:tcPr/>
                </a:tc>
                <a:tc>
                  <a:txBody>
                    <a:bodyPr/>
                    <a:lstStyle/>
                    <a:p>
                      <a:pPr marL="460375" marR="0" lvl="0" indent="-457200" algn="l" defTabSz="914363" rtl="0" eaLnBrk="1" fontAlgn="auto" latinLnBrk="0" hangingPunct="1">
                        <a:lnSpc>
                          <a:spcPct val="90000"/>
                        </a:lnSpc>
                        <a:spcBef>
                          <a:spcPts val="0"/>
                        </a:spcBef>
                        <a:spcAft>
                          <a:spcPts val="900"/>
                        </a:spcAft>
                        <a:buClrTx/>
                        <a:buSzPct val="80000"/>
                        <a:buFont typeface="Arial" pitchFamily="34" charset="0"/>
                        <a:buChar char="•"/>
                        <a:tabLst/>
                        <a:defRPr/>
                      </a:pPr>
                      <a:r>
                        <a:rPr kumimoji="0" lang="en-CA" sz="2400" b="0" i="0" u="none" strike="noStrike" kern="1200" cap="none" spc="-100" normalizeH="0" baseline="0" noProof="0" dirty="0" smtClean="0">
                          <a:ln>
                            <a:noFill/>
                          </a:ln>
                          <a:gradFill>
                            <a:gsLst>
                              <a:gs pos="0">
                                <a:srgbClr val="595959"/>
                              </a:gs>
                              <a:gs pos="86000">
                                <a:srgbClr val="595959"/>
                              </a:gs>
                            </a:gsLst>
                            <a:lin ang="5400000" scaled="0"/>
                          </a:gradFill>
                          <a:effectLst/>
                          <a:uLnTx/>
                          <a:uFillTx/>
                          <a:latin typeface="Segoe UI Light" pitchFamily="34" charset="0"/>
                        </a:rPr>
                        <a:t>Bringing Together App Experiences</a:t>
                      </a:r>
                    </a:p>
                  </a:txBody>
                  <a:tcPr/>
                </a:tc>
              </a:tr>
            </a:tbl>
          </a:graphicData>
        </a:graphic>
      </p:graphicFrame>
      <p:sp>
        <p:nvSpPr>
          <p:cNvPr id="6" name="Rectangle 5"/>
          <p:cNvSpPr/>
          <p:nvPr/>
        </p:nvSpPr>
        <p:spPr>
          <a:xfrm>
            <a:off x="413630" y="5611827"/>
            <a:ext cx="11219866" cy="535531"/>
          </a:xfrm>
          <a:prstGeom prst="rect">
            <a:avLst/>
          </a:prstGeom>
        </p:spPr>
        <p:txBody>
          <a:bodyPr wrap="none">
            <a:spAutoFit/>
          </a:bodyPr>
          <a:lstStyle/>
          <a:p>
            <a:pPr marL="3175" lvl="0">
              <a:lnSpc>
                <a:spcPct val="90000"/>
              </a:lnSpc>
              <a:spcAft>
                <a:spcPts val="900"/>
              </a:spcAft>
              <a:buSzPct val="80000"/>
            </a:pPr>
            <a:r>
              <a:rPr lang="en-CA" sz="3200" spc="-100" dirty="0" smtClean="0">
                <a:latin typeface="Segoe UI Semibold" panose="020B0702040204020203" pitchFamily="34" charset="0"/>
                <a:cs typeface="Segoe UI Semibold" panose="020B0702040204020203" pitchFamily="34" charset="0"/>
              </a:rPr>
              <a:t>OCTOBER 22 | </a:t>
            </a:r>
            <a:r>
              <a:rPr lang="en-CA" sz="3200" spc="-100" dirty="0">
                <a:cs typeface="Segoe UI Semibold" panose="020B0702040204020203" pitchFamily="34" charset="0"/>
              </a:rPr>
              <a:t>REGISTER TODAY - </a:t>
            </a:r>
            <a:r>
              <a:rPr lang="en-CA" sz="3200" spc="-100" dirty="0" smtClean="0">
                <a:solidFill>
                  <a:srgbClr val="00AEEF"/>
                </a:solidFill>
                <a:latin typeface="Segoe UI Light" pitchFamily="34" charset="0"/>
              </a:rPr>
              <a:t>aka.ms/</a:t>
            </a:r>
            <a:r>
              <a:rPr lang="en-CA" sz="3200" spc="-100" dirty="0" err="1" smtClean="0">
                <a:solidFill>
                  <a:srgbClr val="00AEEF"/>
                </a:solidFill>
                <a:latin typeface="Segoe UI Light" pitchFamily="34" charset="0"/>
              </a:rPr>
              <a:t>connectedappswithazure</a:t>
            </a:r>
            <a:endParaRPr lang="en-CA" sz="3200" spc="-100" dirty="0">
              <a:solidFill>
                <a:srgbClr val="00AEEF"/>
              </a:solidFill>
              <a:latin typeface="Segoe UI Light" pitchFamily="34" charset="0"/>
            </a:endParaRPr>
          </a:p>
        </p:txBody>
      </p:sp>
    </p:spTree>
    <p:extLst>
      <p:ext uri="{BB962C8B-B14F-4D97-AF65-F5344CB8AC3E}">
        <p14:creationId xmlns:p14="http://schemas.microsoft.com/office/powerpoint/2010/main" val="1108751631"/>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p>
            <a:r>
              <a:rPr lang="en-CA" dirty="0" smtClean="0"/>
              <a:t>Migrating Apps Virtual Workshop</a:t>
            </a:r>
            <a:endParaRPr lang="en-US" dirty="0"/>
          </a:p>
        </p:txBody>
      </p:sp>
      <p:sp>
        <p:nvSpPr>
          <p:cNvPr id="3" name="Text Placeholder 2"/>
          <p:cNvSpPr>
            <a:spLocks noGrp="1"/>
          </p:cNvSpPr>
          <p:nvPr>
            <p:ph type="body" sz="quarter" idx="10"/>
          </p:nvPr>
        </p:nvSpPr>
        <p:spPr>
          <a:xfrm>
            <a:off x="519112" y="1447799"/>
            <a:ext cx="11149013" cy="2054409"/>
          </a:xfrm>
        </p:spPr>
        <p:txBody>
          <a:bodyPr/>
          <a:lstStyle/>
          <a:p>
            <a:r>
              <a:rPr lang="en-US" sz="2800" dirty="0" smtClean="0"/>
              <a:t>Explore </a:t>
            </a:r>
            <a:r>
              <a:rPr lang="en-US" sz="2800" dirty="0"/>
              <a:t>approaches to migrating applications, walk through concerns and considerations to take into account while planning a migration, and learn how to implement a migration plan to move applications from on-premises (or traditional hosting) to Windows Azure.</a:t>
            </a:r>
          </a:p>
          <a:p>
            <a:endParaRPr lang="en-CA" sz="2800" dirty="0"/>
          </a:p>
        </p:txBody>
      </p:sp>
      <p:graphicFrame>
        <p:nvGraphicFramePr>
          <p:cNvPr id="4" name="Table 3"/>
          <p:cNvGraphicFramePr>
            <a:graphicFrameLocks noGrp="1"/>
          </p:cNvGraphicFramePr>
          <p:nvPr/>
        </p:nvGraphicFramePr>
        <p:xfrm>
          <a:off x="519112" y="4000020"/>
          <a:ext cx="11307128" cy="1193292"/>
        </p:xfrm>
        <a:graphic>
          <a:graphicData uri="http://schemas.openxmlformats.org/drawingml/2006/table">
            <a:tbl>
              <a:tblPr firstRow="1" bandRow="1">
                <a:tableStyleId>{2D5ABB26-0587-4C30-8999-92F81FD0307C}</a:tableStyleId>
              </a:tblPr>
              <a:tblGrid>
                <a:gridCol w="5653564"/>
                <a:gridCol w="5653564"/>
              </a:tblGrid>
              <a:tr h="370840">
                <a:tc>
                  <a:txBody>
                    <a:bodyPr/>
                    <a:lstStyle/>
                    <a:p>
                      <a:pPr marL="460375" marR="0" lvl="0" indent="-457200" algn="l" defTabSz="914363" rtl="0" eaLnBrk="1" fontAlgn="auto" latinLnBrk="0" hangingPunct="1">
                        <a:lnSpc>
                          <a:spcPct val="90000"/>
                        </a:lnSpc>
                        <a:spcBef>
                          <a:spcPts val="0"/>
                        </a:spcBef>
                        <a:spcAft>
                          <a:spcPts val="900"/>
                        </a:spcAft>
                        <a:buClrTx/>
                        <a:buSzPct val="80000"/>
                        <a:buFont typeface="Arial" pitchFamily="34" charset="0"/>
                        <a:buChar char="•"/>
                        <a:tabLst/>
                        <a:defRPr/>
                      </a:pPr>
                      <a:r>
                        <a:rPr kumimoji="0" lang="en-CA" sz="2400" b="0" i="0" u="none" strike="noStrike" kern="1200" cap="none" spc="-100" normalizeH="0" baseline="0" noProof="0" dirty="0" smtClean="0">
                          <a:ln>
                            <a:noFill/>
                          </a:ln>
                          <a:gradFill>
                            <a:gsLst>
                              <a:gs pos="0">
                                <a:srgbClr val="595959"/>
                              </a:gs>
                              <a:gs pos="86000">
                                <a:srgbClr val="595959"/>
                              </a:gs>
                            </a:gsLst>
                            <a:lin ang="5400000" scaled="0"/>
                          </a:gradFill>
                          <a:effectLst/>
                          <a:uLnTx/>
                          <a:uFillTx/>
                          <a:latin typeface="Segoe UI Light" pitchFamily="34" charset="0"/>
                        </a:rPr>
                        <a:t>Migrating Applications to Windows Azure</a:t>
                      </a:r>
                    </a:p>
                    <a:p>
                      <a:pPr marL="460375" marR="0" lvl="0" indent="-457200" algn="l" defTabSz="914363" rtl="0" eaLnBrk="1" fontAlgn="auto" latinLnBrk="0" hangingPunct="1">
                        <a:lnSpc>
                          <a:spcPct val="90000"/>
                        </a:lnSpc>
                        <a:spcBef>
                          <a:spcPts val="0"/>
                        </a:spcBef>
                        <a:spcAft>
                          <a:spcPts val="900"/>
                        </a:spcAft>
                        <a:buClrTx/>
                        <a:buSzPct val="80000"/>
                        <a:buFont typeface="Arial" pitchFamily="34" charset="0"/>
                        <a:buChar char="•"/>
                        <a:tabLst/>
                        <a:defRPr/>
                      </a:pPr>
                      <a:r>
                        <a:rPr kumimoji="0" lang="en-CA" sz="2400" b="0" i="0" u="none" strike="noStrike" kern="1200" cap="none" spc="-100" normalizeH="0" baseline="0" noProof="0" dirty="0" smtClean="0">
                          <a:ln>
                            <a:noFill/>
                          </a:ln>
                          <a:gradFill>
                            <a:gsLst>
                              <a:gs pos="0">
                                <a:srgbClr val="595959"/>
                              </a:gs>
                              <a:gs pos="86000">
                                <a:srgbClr val="595959"/>
                              </a:gs>
                            </a:gsLst>
                            <a:lin ang="5400000" scaled="0"/>
                          </a:gradFill>
                          <a:effectLst/>
                          <a:uLnTx/>
                          <a:uFillTx/>
                          <a:latin typeface="Segoe UI Light" pitchFamily="34" charset="0"/>
                        </a:rPr>
                        <a:t>Migrating Applications to the Cloud with </a:t>
                      </a:r>
                      <a:r>
                        <a:rPr kumimoji="0" lang="en-CA" sz="2400" b="0" i="0" u="none" strike="noStrike" kern="1200" cap="none" spc="-100" normalizeH="0" baseline="0" noProof="0" dirty="0" err="1" smtClean="0">
                          <a:ln>
                            <a:noFill/>
                          </a:ln>
                          <a:gradFill>
                            <a:gsLst>
                              <a:gs pos="0">
                                <a:srgbClr val="595959"/>
                              </a:gs>
                              <a:gs pos="86000">
                                <a:srgbClr val="595959"/>
                              </a:gs>
                            </a:gsLst>
                            <a:lin ang="5400000" scaled="0"/>
                          </a:gradFill>
                          <a:effectLst/>
                          <a:uLnTx/>
                          <a:uFillTx/>
                          <a:latin typeface="Segoe UI Light" pitchFamily="34" charset="0"/>
                        </a:rPr>
                        <a:t>IaaS</a:t>
                      </a:r>
                      <a:endParaRPr kumimoji="0" lang="en-CA" sz="2400" b="0" i="0" u="none" strike="noStrike" kern="1200" cap="none" spc="-100" normalizeH="0" baseline="0" noProof="0" dirty="0" smtClean="0">
                        <a:ln>
                          <a:noFill/>
                        </a:ln>
                        <a:gradFill>
                          <a:gsLst>
                            <a:gs pos="0">
                              <a:srgbClr val="595959"/>
                            </a:gs>
                            <a:gs pos="86000">
                              <a:srgbClr val="595959"/>
                            </a:gs>
                          </a:gsLst>
                          <a:lin ang="5400000" scaled="0"/>
                        </a:gradFill>
                        <a:effectLst/>
                        <a:uLnTx/>
                        <a:uFillTx/>
                        <a:latin typeface="Segoe UI Light" pitchFamily="34" charset="0"/>
                      </a:endParaRPr>
                    </a:p>
                  </a:txBody>
                  <a:tcPr/>
                </a:tc>
                <a:tc>
                  <a:txBody>
                    <a:bodyPr/>
                    <a:lstStyle/>
                    <a:p>
                      <a:pPr marL="460375" marR="0" lvl="0" indent="-457200" algn="l" defTabSz="914363" rtl="0" eaLnBrk="1" fontAlgn="auto" latinLnBrk="0" hangingPunct="1">
                        <a:lnSpc>
                          <a:spcPct val="90000"/>
                        </a:lnSpc>
                        <a:spcBef>
                          <a:spcPts val="0"/>
                        </a:spcBef>
                        <a:spcAft>
                          <a:spcPts val="900"/>
                        </a:spcAft>
                        <a:buClrTx/>
                        <a:buSzPct val="80000"/>
                        <a:buFont typeface="Arial" pitchFamily="34" charset="0"/>
                        <a:buChar char="•"/>
                        <a:tabLst/>
                        <a:defRPr/>
                      </a:pPr>
                      <a:r>
                        <a:rPr kumimoji="0" lang="en-CA" sz="2400" b="0" i="0" u="none" strike="noStrike" kern="1200" cap="none" spc="-100" normalizeH="0" baseline="0" noProof="0" dirty="0" smtClean="0">
                          <a:ln>
                            <a:noFill/>
                          </a:ln>
                          <a:gradFill>
                            <a:gsLst>
                              <a:gs pos="0">
                                <a:srgbClr val="595959"/>
                              </a:gs>
                              <a:gs pos="86000">
                                <a:srgbClr val="595959"/>
                              </a:gs>
                            </a:gsLst>
                            <a:lin ang="5400000" scaled="0"/>
                          </a:gradFill>
                          <a:effectLst/>
                          <a:uLnTx/>
                          <a:uFillTx/>
                          <a:latin typeface="Segoe UI Light" pitchFamily="34" charset="0"/>
                        </a:rPr>
                        <a:t>Migrating Applications to the Cloud with </a:t>
                      </a:r>
                      <a:r>
                        <a:rPr kumimoji="0" lang="en-CA" sz="2400" b="0" i="0" u="none" strike="noStrike" kern="1200" cap="none" spc="-100" normalizeH="0" baseline="0" noProof="0" dirty="0" err="1" smtClean="0">
                          <a:ln>
                            <a:noFill/>
                          </a:ln>
                          <a:gradFill>
                            <a:gsLst>
                              <a:gs pos="0">
                                <a:srgbClr val="595959"/>
                              </a:gs>
                              <a:gs pos="86000">
                                <a:srgbClr val="595959"/>
                              </a:gs>
                            </a:gsLst>
                            <a:lin ang="5400000" scaled="0"/>
                          </a:gradFill>
                          <a:effectLst/>
                          <a:uLnTx/>
                          <a:uFillTx/>
                          <a:latin typeface="Segoe UI Light" pitchFamily="34" charset="0"/>
                        </a:rPr>
                        <a:t>PaaS</a:t>
                      </a:r>
                      <a:endParaRPr kumimoji="0" lang="en-CA" sz="2400" b="0" i="0" u="none" strike="noStrike" kern="1200" cap="none" spc="-100" normalizeH="0" baseline="0" noProof="0" dirty="0" smtClean="0">
                        <a:ln>
                          <a:noFill/>
                        </a:ln>
                        <a:gradFill>
                          <a:gsLst>
                            <a:gs pos="0">
                              <a:srgbClr val="595959"/>
                            </a:gs>
                            <a:gs pos="86000">
                              <a:srgbClr val="595959"/>
                            </a:gs>
                          </a:gsLst>
                          <a:lin ang="5400000" scaled="0"/>
                        </a:gradFill>
                        <a:effectLst/>
                        <a:uLnTx/>
                        <a:uFillTx/>
                        <a:latin typeface="Segoe UI Light" pitchFamily="34" charset="0"/>
                      </a:endParaRPr>
                    </a:p>
                    <a:p>
                      <a:pPr marL="460375" marR="0" lvl="0" indent="-457200" algn="l" defTabSz="914363" rtl="0" eaLnBrk="1" fontAlgn="auto" latinLnBrk="0" hangingPunct="1">
                        <a:lnSpc>
                          <a:spcPct val="90000"/>
                        </a:lnSpc>
                        <a:spcBef>
                          <a:spcPts val="0"/>
                        </a:spcBef>
                        <a:spcAft>
                          <a:spcPts val="900"/>
                        </a:spcAft>
                        <a:buClrTx/>
                        <a:buSzPct val="80000"/>
                        <a:buFont typeface="Arial" pitchFamily="34" charset="0"/>
                        <a:buChar char="•"/>
                        <a:tabLst/>
                        <a:defRPr/>
                      </a:pPr>
                      <a:r>
                        <a:rPr kumimoji="0" lang="en-CA" sz="2400" b="0" i="0" u="none" strike="noStrike" kern="1200" cap="none" spc="-100" normalizeH="0" baseline="0" noProof="0" dirty="0" smtClean="0">
                          <a:ln>
                            <a:noFill/>
                          </a:ln>
                          <a:gradFill>
                            <a:gsLst>
                              <a:gs pos="0">
                                <a:srgbClr val="595959"/>
                              </a:gs>
                              <a:gs pos="86000">
                                <a:srgbClr val="595959"/>
                              </a:gs>
                            </a:gsLst>
                            <a:lin ang="5400000" scaled="0"/>
                          </a:gradFill>
                          <a:effectLst/>
                          <a:uLnTx/>
                          <a:uFillTx/>
                          <a:latin typeface="Segoe UI Light" pitchFamily="34" charset="0"/>
                        </a:rPr>
                        <a:t>Combining </a:t>
                      </a:r>
                      <a:r>
                        <a:rPr kumimoji="0" lang="en-CA" sz="2400" b="0" i="0" u="none" strike="noStrike" kern="1200" cap="none" spc="-100" normalizeH="0" baseline="0" noProof="0" dirty="0" err="1" smtClean="0">
                          <a:ln>
                            <a:noFill/>
                          </a:ln>
                          <a:gradFill>
                            <a:gsLst>
                              <a:gs pos="0">
                                <a:srgbClr val="595959"/>
                              </a:gs>
                              <a:gs pos="86000">
                                <a:srgbClr val="595959"/>
                              </a:gs>
                            </a:gsLst>
                            <a:lin ang="5400000" scaled="0"/>
                          </a:gradFill>
                          <a:effectLst/>
                          <a:uLnTx/>
                          <a:uFillTx/>
                          <a:latin typeface="Segoe UI Light" pitchFamily="34" charset="0"/>
                        </a:rPr>
                        <a:t>IaaS</a:t>
                      </a:r>
                      <a:r>
                        <a:rPr kumimoji="0" lang="en-CA" sz="2400" b="0" i="0" u="none" strike="noStrike" kern="1200" cap="none" spc="-100" normalizeH="0" baseline="0" noProof="0" dirty="0" smtClean="0">
                          <a:ln>
                            <a:noFill/>
                          </a:ln>
                          <a:gradFill>
                            <a:gsLst>
                              <a:gs pos="0">
                                <a:srgbClr val="595959"/>
                              </a:gs>
                              <a:gs pos="86000">
                                <a:srgbClr val="595959"/>
                              </a:gs>
                            </a:gsLst>
                            <a:lin ang="5400000" scaled="0"/>
                          </a:gradFill>
                          <a:effectLst/>
                          <a:uLnTx/>
                          <a:uFillTx/>
                          <a:latin typeface="Segoe UI Light" pitchFamily="34" charset="0"/>
                        </a:rPr>
                        <a:t> and </a:t>
                      </a:r>
                      <a:r>
                        <a:rPr kumimoji="0" lang="en-CA" sz="2400" b="0" i="0" u="none" strike="noStrike" kern="1200" cap="none" spc="-100" normalizeH="0" baseline="0" noProof="0" dirty="0" err="1" smtClean="0">
                          <a:ln>
                            <a:noFill/>
                          </a:ln>
                          <a:gradFill>
                            <a:gsLst>
                              <a:gs pos="0">
                                <a:srgbClr val="595959"/>
                              </a:gs>
                              <a:gs pos="86000">
                                <a:srgbClr val="595959"/>
                              </a:gs>
                            </a:gsLst>
                            <a:lin ang="5400000" scaled="0"/>
                          </a:gradFill>
                          <a:effectLst/>
                          <a:uLnTx/>
                          <a:uFillTx/>
                          <a:latin typeface="Segoe UI Light" pitchFamily="34" charset="0"/>
                        </a:rPr>
                        <a:t>PaaS</a:t>
                      </a:r>
                      <a:endParaRPr kumimoji="0" lang="en-CA" sz="2400" b="0" i="0" u="none" strike="noStrike" kern="1200" cap="none" spc="-100" normalizeH="0" baseline="0" noProof="0" dirty="0" smtClean="0">
                        <a:ln>
                          <a:noFill/>
                        </a:ln>
                        <a:gradFill>
                          <a:gsLst>
                            <a:gs pos="0">
                              <a:srgbClr val="595959"/>
                            </a:gs>
                            <a:gs pos="86000">
                              <a:srgbClr val="595959"/>
                            </a:gs>
                          </a:gsLst>
                          <a:lin ang="5400000" scaled="0"/>
                        </a:gradFill>
                        <a:effectLst/>
                        <a:uLnTx/>
                        <a:uFillTx/>
                        <a:latin typeface="Segoe UI Light" pitchFamily="34" charset="0"/>
                      </a:endParaRPr>
                    </a:p>
                  </a:txBody>
                  <a:tcPr/>
                </a:tc>
              </a:tr>
            </a:tbl>
          </a:graphicData>
        </a:graphic>
      </p:graphicFrame>
      <p:sp>
        <p:nvSpPr>
          <p:cNvPr id="6" name="Rectangle 5"/>
          <p:cNvSpPr/>
          <p:nvPr/>
        </p:nvSpPr>
        <p:spPr>
          <a:xfrm>
            <a:off x="413630" y="5611827"/>
            <a:ext cx="9972730" cy="535531"/>
          </a:xfrm>
          <a:prstGeom prst="rect">
            <a:avLst/>
          </a:prstGeom>
        </p:spPr>
        <p:txBody>
          <a:bodyPr wrap="none">
            <a:spAutoFit/>
          </a:bodyPr>
          <a:lstStyle/>
          <a:p>
            <a:pPr marL="3175" lvl="0">
              <a:lnSpc>
                <a:spcPct val="90000"/>
              </a:lnSpc>
              <a:spcAft>
                <a:spcPts val="900"/>
              </a:spcAft>
              <a:buSzPct val="80000"/>
            </a:pPr>
            <a:r>
              <a:rPr lang="en-CA" sz="3200" spc="-100" dirty="0" smtClean="0">
                <a:latin typeface="Segoe UI Semibold" panose="020B0702040204020203" pitchFamily="34" charset="0"/>
                <a:cs typeface="Segoe UI Semibold" panose="020B0702040204020203" pitchFamily="34" charset="0"/>
              </a:rPr>
              <a:t>OCTOBER 29 | </a:t>
            </a:r>
            <a:r>
              <a:rPr lang="en-CA" sz="3200" spc="-100" dirty="0">
                <a:cs typeface="Segoe UI Semibold" panose="020B0702040204020203" pitchFamily="34" charset="0"/>
              </a:rPr>
              <a:t>REGISTER TODAY - </a:t>
            </a:r>
            <a:r>
              <a:rPr lang="en-CA" sz="3200" spc="-100" dirty="0" smtClean="0">
                <a:solidFill>
                  <a:srgbClr val="00AEEF"/>
                </a:solidFill>
                <a:latin typeface="Segoe UI Light" pitchFamily="34" charset="0"/>
              </a:rPr>
              <a:t>aka.ms/</a:t>
            </a:r>
            <a:r>
              <a:rPr lang="en-CA" sz="3200" spc="-100" dirty="0" err="1" smtClean="0">
                <a:solidFill>
                  <a:srgbClr val="00AEEF"/>
                </a:solidFill>
                <a:latin typeface="Segoe UI Light" pitchFamily="34" charset="0"/>
              </a:rPr>
              <a:t>migratingtoazure</a:t>
            </a:r>
            <a:endParaRPr lang="en-CA" sz="3200" spc="-100" dirty="0">
              <a:solidFill>
                <a:srgbClr val="00AEEF"/>
              </a:solidFill>
              <a:latin typeface="Segoe UI Light" pitchFamily="34" charset="0"/>
            </a:endParaRPr>
          </a:p>
        </p:txBody>
      </p:sp>
    </p:spTree>
    <p:extLst>
      <p:ext uri="{BB962C8B-B14F-4D97-AF65-F5344CB8AC3E}">
        <p14:creationId xmlns:p14="http://schemas.microsoft.com/office/powerpoint/2010/main" val="1589365031"/>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p:cNvSpPr/>
          <p:nvPr/>
        </p:nvSpPr>
        <p:spPr bwMode="auto">
          <a:xfrm>
            <a:off x="3206705" y="1115366"/>
            <a:ext cx="8720688" cy="5139864"/>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Cloud Computing</a:t>
            </a:r>
            <a:endParaRPr lang="en-US" dirty="0">
              <a:solidFill>
                <a:schemeClr val="accent2">
                  <a:alpha val="99000"/>
                </a:schemeClr>
              </a:solidFill>
            </a:endParaRPr>
          </a:p>
        </p:txBody>
      </p:sp>
      <p:grpSp>
        <p:nvGrpSpPr>
          <p:cNvPr id="4" name="Group 3"/>
          <p:cNvGrpSpPr/>
          <p:nvPr/>
        </p:nvGrpSpPr>
        <p:grpSpPr>
          <a:xfrm>
            <a:off x="795377" y="1332173"/>
            <a:ext cx="2427913" cy="4790431"/>
            <a:chOff x="855665" y="1583373"/>
            <a:chExt cx="2427913" cy="4790431"/>
          </a:xfrm>
        </p:grpSpPr>
        <p:sp>
          <p:nvSpPr>
            <p:cNvPr id="124" name="Rectangle 123"/>
            <p:cNvSpPr/>
            <p:nvPr/>
          </p:nvSpPr>
          <p:spPr>
            <a:xfrm>
              <a:off x="1416806" y="158337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Packaged Software</a:t>
              </a:r>
            </a:p>
          </p:txBody>
        </p:sp>
        <p:sp>
          <p:nvSpPr>
            <p:cNvPr id="128" name="Rectangle 127"/>
            <p:cNvSpPr/>
            <p:nvPr/>
          </p:nvSpPr>
          <p:spPr>
            <a:xfrm>
              <a:off x="1396458" y="5537987"/>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29" name="Rectangle 128"/>
            <p:cNvSpPr/>
            <p:nvPr/>
          </p:nvSpPr>
          <p:spPr>
            <a:xfrm>
              <a:off x="1396458" y="5083168"/>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30" name="Rectangle 129"/>
            <p:cNvSpPr/>
            <p:nvPr/>
          </p:nvSpPr>
          <p:spPr>
            <a:xfrm>
              <a:off x="1396458" y="599280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31" name="Rectangle 130"/>
            <p:cNvSpPr/>
            <p:nvPr/>
          </p:nvSpPr>
          <p:spPr>
            <a:xfrm>
              <a:off x="1396458" y="4173530"/>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32" name="Rectangle 131"/>
            <p:cNvSpPr/>
            <p:nvPr/>
          </p:nvSpPr>
          <p:spPr>
            <a:xfrm>
              <a:off x="1396458" y="3718711"/>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33" name="Rectangle 132"/>
            <p:cNvSpPr/>
            <p:nvPr/>
          </p:nvSpPr>
          <p:spPr>
            <a:xfrm>
              <a:off x="1396458" y="4628349"/>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34" name="Rectangle 133"/>
            <p:cNvSpPr/>
            <p:nvPr/>
          </p:nvSpPr>
          <p:spPr>
            <a:xfrm>
              <a:off x="1396458" y="2809073"/>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sp>
          <p:nvSpPr>
            <p:cNvPr id="135" name="Rectangle 134"/>
            <p:cNvSpPr/>
            <p:nvPr/>
          </p:nvSpPr>
          <p:spPr>
            <a:xfrm>
              <a:off x="1396458" y="235425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36" name="Rectangle 135"/>
            <p:cNvSpPr/>
            <p:nvPr/>
          </p:nvSpPr>
          <p:spPr>
            <a:xfrm>
              <a:off x="1396458" y="3263892"/>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26" name="Left Brace 125"/>
            <p:cNvSpPr/>
            <p:nvPr/>
          </p:nvSpPr>
          <p:spPr>
            <a:xfrm>
              <a:off x="1249156" y="2354254"/>
              <a:ext cx="137875" cy="4019550"/>
            </a:xfrm>
            <a:prstGeom prst="leftBrace">
              <a:avLst>
                <a:gd name="adj1" fmla="val 0"/>
                <a:gd name="adj2" fmla="val 50000"/>
              </a:avLst>
            </a:prstGeom>
            <a:noFill/>
            <a:ln w="19050" cap="flat" cmpd="sng" algn="ctr">
              <a:solidFill>
                <a:schemeClr val="accent2"/>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936"/>
              <a:endParaRPr lang="en-US" dirty="0">
                <a:solidFill>
                  <a:srgbClr val="FFFFFF"/>
                </a:solidFill>
                <a:latin typeface="Segoe UI"/>
                <a:ea typeface="Segoe UI" pitchFamily="34" charset="0"/>
                <a:cs typeface="Segoe UI" pitchFamily="34" charset="0"/>
              </a:endParaRPr>
            </a:p>
          </p:txBody>
        </p:sp>
        <p:sp>
          <p:nvSpPr>
            <p:cNvPr id="127" name="TextBox 52"/>
            <p:cNvSpPr txBox="1"/>
            <p:nvPr/>
          </p:nvSpPr>
          <p:spPr>
            <a:xfrm>
              <a:off x="855665" y="3820893"/>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grpSp>
      <p:grpSp>
        <p:nvGrpSpPr>
          <p:cNvPr id="5" name="Group 4"/>
          <p:cNvGrpSpPr/>
          <p:nvPr/>
        </p:nvGrpSpPr>
        <p:grpSpPr>
          <a:xfrm>
            <a:off x="3859670" y="1342221"/>
            <a:ext cx="2771925" cy="4780387"/>
            <a:chOff x="3377366" y="1593421"/>
            <a:chExt cx="2771925" cy="4780387"/>
          </a:xfrm>
        </p:grpSpPr>
        <p:sp>
          <p:nvSpPr>
            <p:cNvPr id="138" name="Rectangle 137"/>
            <p:cNvSpPr/>
            <p:nvPr/>
          </p:nvSpPr>
          <p:spPr>
            <a:xfrm>
              <a:off x="3897998" y="1593421"/>
              <a:ext cx="2108505"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Infrastructure</a:t>
              </a:r>
            </a:p>
            <a:p>
              <a:pPr defTabSz="1218936"/>
              <a:r>
                <a:rPr lang="en-US" sz="1600" dirty="0">
                  <a:solidFill>
                    <a:srgbClr val="595959">
                      <a:alpha val="99000"/>
                    </a:srgbClr>
                  </a:solidFill>
                  <a:ea typeface="Kozuka Gothic Pro R" pitchFamily="34" charset="-128"/>
                </a:rPr>
                <a:t>(as a Service)</a:t>
              </a:r>
            </a:p>
          </p:txBody>
        </p:sp>
        <p:sp>
          <p:nvSpPr>
            <p:cNvPr id="144" name="Rectangle 143"/>
            <p:cNvSpPr/>
            <p:nvPr/>
          </p:nvSpPr>
          <p:spPr>
            <a:xfrm>
              <a:off x="3928143" y="5537991"/>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45" name="Rectangle 144"/>
            <p:cNvSpPr/>
            <p:nvPr/>
          </p:nvSpPr>
          <p:spPr>
            <a:xfrm>
              <a:off x="3928143" y="5083172"/>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46" name="Rectangle 145"/>
            <p:cNvSpPr/>
            <p:nvPr/>
          </p:nvSpPr>
          <p:spPr>
            <a:xfrm>
              <a:off x="3928143" y="5992808"/>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47" name="Rectangle 146"/>
            <p:cNvSpPr/>
            <p:nvPr/>
          </p:nvSpPr>
          <p:spPr>
            <a:xfrm>
              <a:off x="3928143" y="417353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48" name="Rectangle 147"/>
            <p:cNvSpPr/>
            <p:nvPr/>
          </p:nvSpPr>
          <p:spPr>
            <a:xfrm>
              <a:off x="3928143" y="3718715"/>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49" name="Rectangle 148"/>
            <p:cNvSpPr/>
            <p:nvPr/>
          </p:nvSpPr>
          <p:spPr>
            <a:xfrm>
              <a:off x="3928143" y="4628353"/>
              <a:ext cx="1638241" cy="381000"/>
            </a:xfrm>
            <a:prstGeom prst="rect">
              <a:avLst/>
            </a:prstGeom>
            <a:solidFill>
              <a:schemeClr val="accent4"/>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50" name="Rectangle 149"/>
            <p:cNvSpPr/>
            <p:nvPr/>
          </p:nvSpPr>
          <p:spPr>
            <a:xfrm>
              <a:off x="3928143" y="2809077"/>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sp>
          <p:nvSpPr>
            <p:cNvPr id="151" name="Rectangle 150"/>
            <p:cNvSpPr/>
            <p:nvPr/>
          </p:nvSpPr>
          <p:spPr>
            <a:xfrm>
              <a:off x="3928143" y="2354258"/>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52" name="Rectangle 151"/>
            <p:cNvSpPr/>
            <p:nvPr/>
          </p:nvSpPr>
          <p:spPr>
            <a:xfrm>
              <a:off x="3928143" y="3263896"/>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40" name="Left Brace 139"/>
            <p:cNvSpPr/>
            <p:nvPr/>
          </p:nvSpPr>
          <p:spPr>
            <a:xfrm flipH="1">
              <a:off x="5575615" y="4587244"/>
              <a:ext cx="228600" cy="1764000"/>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41" name="TextBox 56"/>
            <p:cNvSpPr txBox="1"/>
            <p:nvPr/>
          </p:nvSpPr>
          <p:spPr>
            <a:xfrm flipH="1">
              <a:off x="5749181" y="4644086"/>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142" name="Left Brace 141"/>
            <p:cNvSpPr/>
            <p:nvPr/>
          </p:nvSpPr>
          <p:spPr>
            <a:xfrm>
              <a:off x="3789635" y="2354258"/>
              <a:ext cx="133350" cy="1752600"/>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43" name="TextBox 58"/>
            <p:cNvSpPr txBox="1"/>
            <p:nvPr/>
          </p:nvSpPr>
          <p:spPr>
            <a:xfrm>
              <a:off x="3377366" y="2677898"/>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grpSp>
      <p:grpSp>
        <p:nvGrpSpPr>
          <p:cNvPr id="6" name="Group 5"/>
          <p:cNvGrpSpPr/>
          <p:nvPr/>
        </p:nvGrpSpPr>
        <p:grpSpPr>
          <a:xfrm>
            <a:off x="6461726" y="1332173"/>
            <a:ext cx="2706420" cy="4798706"/>
            <a:chOff x="5979422" y="1583373"/>
            <a:chExt cx="2706420" cy="4798706"/>
          </a:xfrm>
        </p:grpSpPr>
        <p:sp>
          <p:nvSpPr>
            <p:cNvPr id="154" name="Rectangle 153"/>
            <p:cNvSpPr/>
            <p:nvPr/>
          </p:nvSpPr>
          <p:spPr>
            <a:xfrm>
              <a:off x="6405737" y="158337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Platform</a:t>
              </a:r>
            </a:p>
            <a:p>
              <a:pPr defTabSz="1218936"/>
              <a:r>
                <a:rPr lang="en-US" sz="1600" dirty="0">
                  <a:solidFill>
                    <a:srgbClr val="595959">
                      <a:alpha val="99000"/>
                    </a:srgbClr>
                  </a:solidFill>
                  <a:ea typeface="Kozuka Gothic Pro R" pitchFamily="34" charset="-128"/>
                </a:rPr>
                <a:t>(as a Service)</a:t>
              </a:r>
            </a:p>
          </p:txBody>
        </p:sp>
        <p:sp>
          <p:nvSpPr>
            <p:cNvPr id="155" name="Left Brace 154"/>
            <p:cNvSpPr/>
            <p:nvPr/>
          </p:nvSpPr>
          <p:spPr>
            <a:xfrm flipH="1">
              <a:off x="8131739" y="3259131"/>
              <a:ext cx="209580" cy="3122948"/>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56" name="TextBox 54"/>
            <p:cNvSpPr txBox="1"/>
            <p:nvPr/>
          </p:nvSpPr>
          <p:spPr>
            <a:xfrm flipH="1">
              <a:off x="8285732" y="3992249"/>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157" name="Left Brace 156"/>
            <p:cNvSpPr/>
            <p:nvPr/>
          </p:nvSpPr>
          <p:spPr>
            <a:xfrm>
              <a:off x="6322411" y="2335206"/>
              <a:ext cx="152400" cy="847725"/>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58" name="TextBox 60"/>
            <p:cNvSpPr txBox="1"/>
            <p:nvPr/>
          </p:nvSpPr>
          <p:spPr>
            <a:xfrm>
              <a:off x="5979422" y="2220697"/>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sp>
          <p:nvSpPr>
            <p:cNvPr id="160" name="Rectangle 159"/>
            <p:cNvSpPr/>
            <p:nvPr/>
          </p:nvSpPr>
          <p:spPr>
            <a:xfrm>
              <a:off x="6484238" y="553799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61" name="Rectangle 160"/>
            <p:cNvSpPr/>
            <p:nvPr/>
          </p:nvSpPr>
          <p:spPr>
            <a:xfrm>
              <a:off x="6484238" y="508317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62" name="Rectangle 161"/>
            <p:cNvSpPr/>
            <p:nvPr/>
          </p:nvSpPr>
          <p:spPr>
            <a:xfrm>
              <a:off x="6484238" y="599280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63" name="Rectangle 162"/>
            <p:cNvSpPr/>
            <p:nvPr/>
          </p:nvSpPr>
          <p:spPr>
            <a:xfrm>
              <a:off x="6484238" y="417353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64" name="Rectangle 163"/>
            <p:cNvSpPr/>
            <p:nvPr/>
          </p:nvSpPr>
          <p:spPr>
            <a:xfrm>
              <a:off x="6484238" y="371871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65" name="Rectangle 164"/>
            <p:cNvSpPr/>
            <p:nvPr/>
          </p:nvSpPr>
          <p:spPr>
            <a:xfrm>
              <a:off x="6484238" y="462835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66" name="Rectangle 165"/>
            <p:cNvSpPr/>
            <p:nvPr/>
          </p:nvSpPr>
          <p:spPr>
            <a:xfrm>
              <a:off x="6484238" y="2354257"/>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67" name="Rectangle 166"/>
            <p:cNvSpPr/>
            <p:nvPr/>
          </p:nvSpPr>
          <p:spPr>
            <a:xfrm>
              <a:off x="6484238" y="3263895"/>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68" name="Rectangle 167"/>
            <p:cNvSpPr/>
            <p:nvPr/>
          </p:nvSpPr>
          <p:spPr>
            <a:xfrm>
              <a:off x="6484238" y="2809076"/>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grpSp>
      <p:grpSp>
        <p:nvGrpSpPr>
          <p:cNvPr id="7" name="Group 6"/>
          <p:cNvGrpSpPr/>
          <p:nvPr/>
        </p:nvGrpSpPr>
        <p:grpSpPr>
          <a:xfrm>
            <a:off x="9463135" y="1332173"/>
            <a:ext cx="2323096" cy="4798703"/>
            <a:chOff x="8980831" y="1583373"/>
            <a:chExt cx="2323096" cy="4798703"/>
          </a:xfrm>
        </p:grpSpPr>
        <p:sp>
          <p:nvSpPr>
            <p:cNvPr id="170" name="Rectangle 169"/>
            <p:cNvSpPr/>
            <p:nvPr/>
          </p:nvSpPr>
          <p:spPr>
            <a:xfrm>
              <a:off x="8980831" y="158337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Software</a:t>
              </a:r>
            </a:p>
            <a:p>
              <a:pPr defTabSz="1218936"/>
              <a:r>
                <a:rPr lang="en-US" sz="1600" dirty="0">
                  <a:solidFill>
                    <a:srgbClr val="595959">
                      <a:alpha val="99000"/>
                    </a:srgbClr>
                  </a:solidFill>
                  <a:ea typeface="Kozuka Gothic Pro R" pitchFamily="34" charset="-128"/>
                </a:rPr>
                <a:t>(as a Service)</a:t>
              </a:r>
            </a:p>
          </p:txBody>
        </p:sp>
        <p:sp>
          <p:nvSpPr>
            <p:cNvPr id="171" name="Left Brace 170"/>
            <p:cNvSpPr/>
            <p:nvPr/>
          </p:nvSpPr>
          <p:spPr>
            <a:xfrm flipH="1">
              <a:off x="10688405" y="2335204"/>
              <a:ext cx="200055" cy="4046872"/>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72" name="TextBox 64"/>
            <p:cNvSpPr txBox="1"/>
            <p:nvPr/>
          </p:nvSpPr>
          <p:spPr>
            <a:xfrm flipH="1">
              <a:off x="10903817" y="3520342"/>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174" name="Rectangle 173"/>
            <p:cNvSpPr/>
            <p:nvPr/>
          </p:nvSpPr>
          <p:spPr>
            <a:xfrm>
              <a:off x="9040806" y="553798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75" name="Rectangle 174"/>
            <p:cNvSpPr/>
            <p:nvPr/>
          </p:nvSpPr>
          <p:spPr>
            <a:xfrm>
              <a:off x="9040806" y="5083168"/>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76" name="Rectangle 175"/>
            <p:cNvSpPr/>
            <p:nvPr/>
          </p:nvSpPr>
          <p:spPr>
            <a:xfrm>
              <a:off x="9040806" y="599280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77" name="Rectangle 176"/>
            <p:cNvSpPr/>
            <p:nvPr/>
          </p:nvSpPr>
          <p:spPr>
            <a:xfrm>
              <a:off x="9040806" y="417353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78" name="Rectangle 177"/>
            <p:cNvSpPr/>
            <p:nvPr/>
          </p:nvSpPr>
          <p:spPr>
            <a:xfrm>
              <a:off x="9040806" y="371871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79" name="Rectangle 178"/>
            <p:cNvSpPr/>
            <p:nvPr/>
          </p:nvSpPr>
          <p:spPr>
            <a:xfrm>
              <a:off x="9040806" y="4628349"/>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80" name="Rectangle 179"/>
            <p:cNvSpPr/>
            <p:nvPr/>
          </p:nvSpPr>
          <p:spPr>
            <a:xfrm>
              <a:off x="9040806" y="235425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81" name="Rectangle 180"/>
            <p:cNvSpPr/>
            <p:nvPr/>
          </p:nvSpPr>
          <p:spPr>
            <a:xfrm>
              <a:off x="9040806" y="326389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82" name="Rectangle 181"/>
            <p:cNvSpPr/>
            <p:nvPr/>
          </p:nvSpPr>
          <p:spPr>
            <a:xfrm>
              <a:off x="9040806" y="280907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grpSp>
      <p:pic>
        <p:nvPicPr>
          <p:cNvPr id="63" name="Picture 11" descr="Cloud 512x512.png"/>
          <p:cNvPicPr>
            <a:picLocks noChangeAspect="1"/>
          </p:cNvPicPr>
          <p:nvPr/>
        </p:nvPicPr>
        <p:blipFill>
          <a:blip r:embed="rId2"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3285815" y="5363244"/>
            <a:ext cx="1014104" cy="1014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5" name="Picture 12" descr="Gift 512x512.png"/>
          <p:cNvPicPr>
            <a:picLocks noChangeAspect="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371793" y="5372988"/>
            <a:ext cx="806273" cy="806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7" name="Rectangle 66"/>
          <p:cNvSpPr/>
          <p:nvPr/>
        </p:nvSpPr>
        <p:spPr bwMode="auto">
          <a:xfrm flipH="1">
            <a:off x="251209" y="1115366"/>
            <a:ext cx="2955496" cy="5139864"/>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83716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250"/>
                                        <p:tgtEl>
                                          <p:spTgt spid="65"/>
                                        </p:tgtEl>
                                      </p:cBhvr>
                                    </p:animEffect>
                                  </p:childTnLst>
                                </p:cTn>
                              </p:par>
                            </p:childTnLst>
                          </p:cTn>
                        </p:par>
                        <p:par>
                          <p:cTn id="12" fill="hold">
                            <p:stCondLst>
                              <p:cond delay="750"/>
                            </p:stCondLst>
                            <p:childTnLst>
                              <p:par>
                                <p:cTn id="13" presetID="22" presetClass="entr" presetSubtype="4" fill="hold" grpId="0"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wipe(down)">
                                      <p:cBhvr>
                                        <p:cTn id="15" dur="500"/>
                                        <p:tgtEl>
                                          <p:spTgt spid="6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wipe(left)">
                                      <p:cBhvr>
                                        <p:cTn id="20" dur="500"/>
                                        <p:tgtEl>
                                          <p:spTgt spid="66"/>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250"/>
                                        <p:tgtEl>
                                          <p:spTgt spid="63"/>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par>
                          <p:cTn id="29" fill="hold">
                            <p:stCondLst>
                              <p:cond delay="1250"/>
                            </p:stCondLst>
                            <p:childTnLst>
                              <p:par>
                                <p:cTn id="30" presetID="10" presetClass="entr" presetSubtype="0"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par>
                          <p:cTn id="33" fill="hold">
                            <p:stCondLst>
                              <p:cond delay="1750"/>
                            </p:stCondLst>
                            <p:childTnLst>
                              <p:par>
                                <p:cTn id="34" presetID="10" presetClass="entr" presetSubtype="0"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CA" dirty="0" smtClean="0"/>
              <a:t>Concepts to Reality</a:t>
            </a:r>
            <a:endParaRPr lang="en-US" dirty="0"/>
          </a:p>
        </p:txBody>
      </p:sp>
    </p:spTree>
    <p:extLst>
      <p:ext uri="{BB962C8B-B14F-4D97-AF65-F5344CB8AC3E}">
        <p14:creationId xmlns:p14="http://schemas.microsoft.com/office/powerpoint/2010/main" val="2390355643"/>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t>
            </a:r>
            <a:r>
              <a:rPr lang="en-US" dirty="0">
                <a:solidFill>
                  <a:schemeClr val="accent2">
                    <a:alpha val="99000"/>
                  </a:schemeClr>
                </a:solidFill>
              </a:rPr>
              <a:t>Azure</a:t>
            </a:r>
          </a:p>
        </p:txBody>
      </p:sp>
      <p:sp>
        <p:nvSpPr>
          <p:cNvPr id="21" name="Text Placeholder 2"/>
          <p:cNvSpPr>
            <a:spLocks noGrp="1"/>
          </p:cNvSpPr>
          <p:nvPr>
            <p:ph type="body" sz="quarter" idx="10"/>
          </p:nvPr>
        </p:nvSpPr>
        <p:spPr>
          <a:xfrm>
            <a:off x="519114" y="1447800"/>
            <a:ext cx="5901784" cy="4265783"/>
          </a:xfrm>
        </p:spPr>
        <p:txBody>
          <a:bodyPr/>
          <a:lstStyle/>
          <a:p>
            <a:r>
              <a:rPr lang="en-US" sz="4400" dirty="0" smtClean="0"/>
              <a:t>Comprehensive set of services that enable you to </a:t>
            </a:r>
            <a:r>
              <a:rPr lang="en-US" sz="4400" dirty="0"/>
              <a:t>quickly build, deploy and manage applications across a global network of Microsoft-managed datacenters</a:t>
            </a:r>
          </a:p>
        </p:txBody>
      </p:sp>
      <p:sp>
        <p:nvSpPr>
          <p:cNvPr id="18" name="Rounded Rectangle 17"/>
          <p:cNvSpPr/>
          <p:nvPr/>
        </p:nvSpPr>
        <p:spPr bwMode="auto">
          <a:xfrm>
            <a:off x="6571622" y="4617750"/>
            <a:ext cx="5104441" cy="163991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24" name="TextBox 23"/>
          <p:cNvSpPr txBox="1"/>
          <p:nvPr/>
        </p:nvSpPr>
        <p:spPr>
          <a:xfrm>
            <a:off x="6947211" y="5205998"/>
            <a:ext cx="4615523" cy="646331"/>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3600" dirty="0" smtClean="0"/>
              <a:t>Pay for use</a:t>
            </a:r>
            <a:endParaRPr lang="en-US" altLang="zh-CN" sz="3600" dirty="0"/>
          </a:p>
        </p:txBody>
      </p:sp>
      <p:sp>
        <p:nvSpPr>
          <p:cNvPr id="29" name="Rounded Rectangle 28"/>
          <p:cNvSpPr/>
          <p:nvPr/>
        </p:nvSpPr>
        <p:spPr bwMode="auto">
          <a:xfrm>
            <a:off x="6571622" y="2869640"/>
            <a:ext cx="5104441" cy="163991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15" name="TextBox 14"/>
          <p:cNvSpPr txBox="1"/>
          <p:nvPr/>
        </p:nvSpPr>
        <p:spPr>
          <a:xfrm>
            <a:off x="6947212" y="3366429"/>
            <a:ext cx="3600293" cy="646331"/>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CA" altLang="zh-CN" sz="3600" dirty="0" smtClean="0"/>
              <a:t>Defined SLA</a:t>
            </a:r>
            <a:endParaRPr lang="en-US" altLang="zh-CN" sz="3600" dirty="0"/>
          </a:p>
        </p:txBody>
      </p:sp>
      <p:sp>
        <p:nvSpPr>
          <p:cNvPr id="30" name="Rounded Rectangle 29"/>
          <p:cNvSpPr/>
          <p:nvPr/>
        </p:nvSpPr>
        <p:spPr bwMode="auto">
          <a:xfrm>
            <a:off x="6571622" y="1118720"/>
            <a:ext cx="5104441" cy="163991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31" name="TextBox 30"/>
          <p:cNvSpPr txBox="1"/>
          <p:nvPr/>
        </p:nvSpPr>
        <p:spPr>
          <a:xfrm>
            <a:off x="6947212" y="1696140"/>
            <a:ext cx="3725324" cy="646331"/>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3600" dirty="0" smtClean="0"/>
              <a:t>Global Footprint</a:t>
            </a:r>
            <a:endParaRPr lang="en-US" altLang="zh-CN" sz="3600" dirty="0"/>
          </a:p>
        </p:txBody>
      </p:sp>
    </p:spTree>
    <p:extLst>
      <p:ext uri="{BB962C8B-B14F-4D97-AF65-F5344CB8AC3E}">
        <p14:creationId xmlns:p14="http://schemas.microsoft.com/office/powerpoint/2010/main" val="59518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Video_x0020_On_x0020_Demand xmlns="7be60c3a-0dde-4664-9e80-19858e9fe357">
      <Url xsi:nil="true"/>
      <Description xsi:nil="true"/>
    </Video_x0020_On_x0020_Demand>
    <Document_x0020_Status xmlns="ae5bcba0-36dd-47c5-a935-559f6a74fc2f">DRAFT</Document_x0020_Status>
    <Audience1 xmlns="ae5bcba0-36dd-47c5-a935-559f6a74fc2f">
      <Value>3</Value>
      <Value>8</Value>
      <Value>4</Value>
    </Audience1>
    <_dlc_DocId xmlns="230e9df3-be65-4c73-a93b-d1236ebd677e">ZJ4HKT2J7E3K-82-62</_dlc_DocId>
    <_dlc_DocIdUrl xmlns="230e9df3-be65-4c73-a93b-d1236ebd677e">
      <Url>http://sharepoint/sites/cdndpe/cloud/_layouts/DocIdRedir.aspx?ID=ZJ4HKT2J7E3K-82-62</Url>
      <Description>ZJ4HKT2J7E3K-82-62</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80668DED48F73488B8005582D46D4F5" ma:contentTypeVersion="7" ma:contentTypeDescription="Create a new document." ma:contentTypeScope="" ma:versionID="1d15ac3709cfa48ed868cb4ac883be0e">
  <xsd:schema xmlns:xsd="http://www.w3.org/2001/XMLSchema" xmlns:xs="http://www.w3.org/2001/XMLSchema" xmlns:p="http://schemas.microsoft.com/office/2006/metadata/properties" xmlns:ns2="ae5bcba0-36dd-47c5-a935-559f6a74fc2f" xmlns:ns3="7be60c3a-0dde-4664-9e80-19858e9fe357" xmlns:ns4="230e9df3-be65-4c73-a93b-d1236ebd677e" targetNamespace="http://schemas.microsoft.com/office/2006/metadata/properties" ma:root="true" ma:fieldsID="372a0ff16137eda8bf1f39c901ef3b90" ns2:_="" ns3:_="" ns4:_="">
    <xsd:import namespace="ae5bcba0-36dd-47c5-a935-559f6a74fc2f"/>
    <xsd:import namespace="7be60c3a-0dde-4664-9e80-19858e9fe357"/>
    <xsd:import namespace="230e9df3-be65-4c73-a93b-d1236ebd677e"/>
    <xsd:element name="properties">
      <xsd:complexType>
        <xsd:sequence>
          <xsd:element name="documentManagement">
            <xsd:complexType>
              <xsd:all>
                <xsd:element ref="ns2:Document_x0020_Status"/>
                <xsd:element ref="ns2:Audience1" minOccurs="0"/>
                <xsd:element ref="ns3:Video_x0020_On_x0020_Demand" minOccurs="0"/>
                <xsd:element ref="ns4:TaxKeywordTaxHTField" minOccurs="0"/>
                <xsd:element ref="ns4:TaxCatchAll" minOccurs="0"/>
                <xsd:element ref="ns4:TaxCatchAllLabel" minOccurs="0"/>
                <xsd:element ref="ns4:_dlc_DocId" minOccurs="0"/>
                <xsd:element ref="ns4:_dlc_DocIdUrl" minOccurs="0"/>
                <xsd:element ref="ns4: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e5bcba0-36dd-47c5-a935-559f6a74fc2f" elementFormDefault="qualified">
    <xsd:import namespace="http://schemas.microsoft.com/office/2006/documentManagement/types"/>
    <xsd:import namespace="http://schemas.microsoft.com/office/infopath/2007/PartnerControls"/>
    <xsd:element name="Document_x0020_Status" ma:index="2" ma:displayName="Document Status" ma:default="DRAFT" ma:format="Dropdown" ma:internalName="Document_x0020_Status">
      <xsd:simpleType>
        <xsd:restriction base="dms:Choice">
          <xsd:enumeration value="DRAFT"/>
          <xsd:enumeration value="COMPLETED, PENDING REVIEW"/>
          <xsd:enumeration value="COMPLETED, UNDER REVIEW"/>
          <xsd:enumeration value="FINAL"/>
          <xsd:enumeration value="ARCHIVED"/>
        </xsd:restriction>
      </xsd:simpleType>
    </xsd:element>
    <xsd:element name="Audience1" ma:index="3" nillable="true" ma:displayName="Audience" ma:list="{848339c9-6ccb-4d39-a23d-2cd3851fed06}" ma:internalName="Audience1" ma:showField="Title" ma:web="ae5bcba0-36dd-47c5-a935-559f6a74fc2f" ma:requiredMultiChoice="true">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7be60c3a-0dde-4664-9e80-19858e9fe357" elementFormDefault="qualified">
    <xsd:import namespace="http://schemas.microsoft.com/office/2006/documentManagement/types"/>
    <xsd:import namespace="http://schemas.microsoft.com/office/infopath/2007/PartnerControls"/>
    <xsd:element name="Video_x0020_On_x0020_Demand" ma:index="4" nillable="true" ma:displayName="Video On Demand" ma:format="Hyperlink" ma:internalName="Video_x0020_On_x0020_Demand">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5addfff3-205c-4699-b1a4-94bca786ac8b}" ma:internalName="TaxCatchAll" ma:showField="CatchAllData" ma:web="ae5bcba0-36dd-47c5-a935-559f6a74fc2f">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addfff3-205c-4699-b1a4-94bca786ac8b}" ma:internalName="TaxCatchAllLabel" ma:readOnly="true" ma:showField="CatchAllDataLabel" ma:web="ae5bcba0-36dd-47c5-a935-559f6a74fc2f">
      <xsd:complexType>
        <xsd:complexContent>
          <xsd:extension base="dms:MultiChoiceLookup">
            <xsd:sequence>
              <xsd:element name="Value" type="dms:Lookup" maxOccurs="unbounded" minOccurs="0" nillable="true"/>
            </xsd:sequence>
          </xsd:extension>
        </xsd:complexContent>
      </xsd:complexType>
    </xsd:element>
    <xsd:element name="_dlc_DocId" ma:index="12" nillable="true" ma:displayName="Document ID Value" ma:description="The value of the document ID assigned to this item." ma:internalName="_dlc_DocId" ma:readOnly="true">
      <xsd:simpleType>
        <xsd:restriction base="dms:Text"/>
      </xsd:simpleType>
    </xsd:element>
    <xsd:element name="_dlc_DocIdUrl" ma:index="13"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4"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5"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CAFC966-092D-47C6-BCE6-3338124AD927}">
  <ds:schemaRefs>
    <ds:schemaRef ds:uri="http://schemas.microsoft.com/sharepoint/events"/>
  </ds:schemaRefs>
</ds:datastoreItem>
</file>

<file path=customXml/itemProps2.xml><?xml version="1.0" encoding="utf-8"?>
<ds:datastoreItem xmlns:ds="http://schemas.openxmlformats.org/officeDocument/2006/customXml" ds:itemID="{69B2F97D-0457-4986-9734-D03EB073C5EA}">
  <ds:schemaRefs>
    <ds:schemaRef ds:uri="http://purl.org/dc/dcmitype/"/>
    <ds:schemaRef ds:uri="http://schemas.microsoft.com/office/infopath/2007/PartnerControls"/>
    <ds:schemaRef ds:uri="http://schemas.microsoft.com/office/2006/documentManagement/types"/>
    <ds:schemaRef ds:uri="http://schemas.microsoft.com/office/2006/metadata/properties"/>
    <ds:schemaRef ds:uri="ae5bcba0-36dd-47c5-a935-559f6a74fc2f"/>
    <ds:schemaRef ds:uri="230e9df3-be65-4c73-a93b-d1236ebd677e"/>
    <ds:schemaRef ds:uri="http://purl.org/dc/terms/"/>
    <ds:schemaRef ds:uri="http://schemas.openxmlformats.org/package/2006/metadata/core-properties"/>
    <ds:schemaRef ds:uri="7be60c3a-0dde-4664-9e80-19858e9fe357"/>
    <ds:schemaRef ds:uri="http://www.w3.org/XML/1998/namespace"/>
    <ds:schemaRef ds:uri="http://purl.org/dc/elements/1.1/"/>
  </ds:schemaRefs>
</ds:datastoreItem>
</file>

<file path=customXml/itemProps3.xml><?xml version="1.0" encoding="utf-8"?>
<ds:datastoreItem xmlns:ds="http://schemas.openxmlformats.org/officeDocument/2006/customXml" ds:itemID="{D2388D72-D9A8-4BDF-8152-30AD1E3EEE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e5bcba0-36dd-47c5-a935-559f6a74fc2f"/>
    <ds:schemaRef ds:uri="7be60c3a-0dde-4664-9e80-19858e9fe357"/>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882D8D6-9D38-4159-A398-AAC3689D3D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2588</TotalTime>
  <Words>2384</Words>
  <Application>Microsoft Office PowerPoint</Application>
  <PresentationFormat>Custom</PresentationFormat>
  <Paragraphs>665</Paragraphs>
  <Slides>64</Slides>
  <Notes>23</Notes>
  <HiddenSlides>5</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64</vt:i4>
      </vt:variant>
    </vt:vector>
  </HeadingPairs>
  <TitlesOfParts>
    <vt:vector size="75" baseType="lpstr">
      <vt:lpstr>Arial</vt:lpstr>
      <vt:lpstr>Wingdings</vt:lpstr>
      <vt:lpstr>Segoe UI Semibold</vt:lpstr>
      <vt:lpstr>Kozuka Gothic Pro R</vt:lpstr>
      <vt:lpstr>Segoe UI Light</vt:lpstr>
      <vt:lpstr>Segoe UI</vt:lpstr>
      <vt:lpstr>Consolas</vt:lpstr>
      <vt:lpstr>MS1444_Windows Azure Template 16x9_r08a</vt:lpstr>
      <vt:lpstr>White with Consolas font for code slides</vt:lpstr>
      <vt:lpstr>Windows_Azure_DevCamp_16x9_Template - FINAL2</vt:lpstr>
      <vt:lpstr>Accent Color Transition Slides</vt:lpstr>
      <vt:lpstr>Windows Azure Has Grown Up</vt:lpstr>
      <vt:lpstr>Tyler Doerksen</vt:lpstr>
      <vt:lpstr>PowerPoint Presentation</vt:lpstr>
      <vt:lpstr>PowerPoint Presentation</vt:lpstr>
      <vt:lpstr>Cloud Computing Patterns</vt:lpstr>
      <vt:lpstr>Cloud Computing</vt:lpstr>
      <vt:lpstr>Cloud Computing</vt:lpstr>
      <vt:lpstr>PowerPoint Presentation</vt:lpstr>
      <vt:lpstr>Windows Azure</vt:lpstr>
      <vt:lpstr>PowerPoint Presentation</vt:lpstr>
      <vt:lpstr>PowerPoint Presentation</vt:lpstr>
      <vt:lpstr>Cloud services:  Development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Virtual Machines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VM with persistent drive</vt:lpstr>
      <vt:lpstr>PowerPoint Presentation</vt:lpstr>
      <vt:lpstr>PowerPoint Presentation</vt:lpstr>
      <vt:lpstr>Web sites</vt:lpstr>
      <vt:lpstr>Web sites</vt:lpstr>
      <vt:lpstr>Web sites </vt:lpstr>
      <vt:lpstr>Web sites </vt:lpstr>
      <vt:lpstr>Web sites </vt:lpstr>
      <vt:lpstr>Web sites</vt:lpstr>
      <vt:lpstr>Application building blocks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Service bus relay</vt:lpstr>
      <vt:lpstr>Application building blocks</vt:lpstr>
      <vt:lpstr>PowerPoint Presentation</vt:lpstr>
      <vt:lpstr>Multiple languages</vt:lpstr>
      <vt:lpstr>PowerPoint Presentation</vt:lpstr>
      <vt:lpstr>PowerPoint Presentation</vt:lpstr>
      <vt:lpstr>PowerPoint Presentation</vt:lpstr>
      <vt:lpstr>Windows Azure Scenarios</vt:lpstr>
      <vt:lpstr>Windows Azure Instance Sizes</vt:lpstr>
      <vt:lpstr>PowerPoint Presentation</vt:lpstr>
      <vt:lpstr>Getting Started</vt:lpstr>
      <vt:lpstr>Windows Azure MSDN Benefits</vt:lpstr>
      <vt:lpstr>Windows Azure Virtual Workshops</vt:lpstr>
      <vt:lpstr>Windows Azure Virtual Workshops</vt:lpstr>
      <vt:lpstr>Cloud Variations Virtual Workshop</vt:lpstr>
      <vt:lpstr>Building Connected Apps Virtual Workshop</vt:lpstr>
      <vt:lpstr>Migrating Apps Virtual Workshop</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James Conard</dc:creator>
  <dc:description>This presentation provides an overview of the Windows Azure.  After this presentation you will understand the key concepts and how to get started using Windows Azure. The additional presentations in this training kit will drill into key features and services. 
by James Conard</dc:description>
  <cp:lastModifiedBy>Tyler Doerksen</cp:lastModifiedBy>
  <cp:revision>174</cp:revision>
  <cp:lastPrinted>2011-10-11T14:25:22Z</cp:lastPrinted>
  <dcterms:created xsi:type="dcterms:W3CDTF">2011-03-29T16:07:22Z</dcterms:created>
  <dcterms:modified xsi:type="dcterms:W3CDTF">2012-09-30T21:36:26Z</dcterms:modified>
  <cp:version>1.0.1</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0x010100480668DED48F73488B8005582D46D4F5</vt:lpwstr>
  </property>
  <property fmtid="{D5CDD505-2E9C-101B-9397-08002B2CF9AE}" pid="3" name="_dlc_DocIdItemGuid">
    <vt:lpwstr>69fe7f94-4e87-44f4-87d0-cced008dec44</vt:lpwstr>
  </property>
  <property fmtid="{D5CDD505-2E9C-101B-9397-08002B2CF9AE}" pid="4" name="TaxKeyword">
    <vt:lpwstr/>
  </property>
</Properties>
</file>